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2" r:id="rId2"/>
    <p:sldId id="263" r:id="rId3"/>
    <p:sldId id="264" r:id="rId4"/>
    <p:sldId id="265" r:id="rId5"/>
    <p:sldId id="266" r:id="rId6"/>
    <p:sldId id="267" r:id="rId7"/>
    <p:sldId id="256" r:id="rId8"/>
    <p:sldId id="257" r:id="rId9"/>
    <p:sldId id="258" r:id="rId10"/>
    <p:sldId id="259" r:id="rId11"/>
    <p:sldId id="288" r:id="rId12"/>
    <p:sldId id="260" r:id="rId13"/>
    <p:sldId id="261" r:id="rId14"/>
    <p:sldId id="268" r:id="rId15"/>
    <p:sldId id="269" r:id="rId16"/>
    <p:sldId id="280" r:id="rId17"/>
    <p:sldId id="286" r:id="rId18"/>
    <p:sldId id="270" r:id="rId19"/>
    <p:sldId id="271" r:id="rId20"/>
    <p:sldId id="272" r:id="rId21"/>
    <p:sldId id="290" r:id="rId22"/>
    <p:sldId id="289" r:id="rId23"/>
    <p:sldId id="275" r:id="rId24"/>
    <p:sldId id="273" r:id="rId25"/>
    <p:sldId id="274" r:id="rId26"/>
    <p:sldId id="281" r:id="rId27"/>
    <p:sldId id="276" r:id="rId28"/>
    <p:sldId id="277" r:id="rId29"/>
    <p:sldId id="279" r:id="rId30"/>
    <p:sldId id="278" r:id="rId31"/>
    <p:sldId id="282" r:id="rId32"/>
    <p:sldId id="284" r:id="rId33"/>
    <p:sldId id="285" r:id="rId34"/>
    <p:sldId id="283" r:id="rId35"/>
  </p:sldIdLst>
  <p:sldSz cx="9144000" cy="6858000" type="screen4x3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78470" autoAdjust="0"/>
  </p:normalViewPr>
  <p:slideViewPr>
    <p:cSldViewPr>
      <p:cViewPr>
        <p:scale>
          <a:sx n="60" d="100"/>
          <a:sy n="60" d="100"/>
        </p:scale>
        <p:origin x="-1644" y="-3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5DB086-EB18-4701-9B3D-DE9199018722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AR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465567-AEAB-4C8C-8E43-362219EBD4E1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416511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AR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465567-AEAB-4C8C-8E43-362219EBD4E1}" type="slidenum">
              <a:rPr lang="es-AR" smtClean="0"/>
              <a:t>12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170481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133002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21681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36202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8262656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834377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812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2361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07770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39492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951534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7540305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AR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AR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C987E0-C93D-4051-8F66-A42E56D21658}" type="datetimeFigureOut">
              <a:rPr lang="es-AR" smtClean="0"/>
              <a:t>15/9/2016</a:t>
            </a:fld>
            <a:endParaRPr lang="es-AR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A7F3B-CD95-478D-8F03-21D621BB3CD7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52473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AR" dirty="0" smtClean="0"/>
              <a:t>Alineamientos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876890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AR" b="1" dirty="0" err="1" smtClean="0"/>
              <a:t>Src</a:t>
            </a:r>
            <a:r>
              <a:rPr lang="es-AR" b="1" dirty="0" smtClean="0"/>
              <a:t> </a:t>
            </a:r>
            <a:r>
              <a:rPr lang="es-AR" b="1" dirty="0" err="1" smtClean="0"/>
              <a:t>Homology</a:t>
            </a:r>
            <a:r>
              <a:rPr lang="es-AR" b="1" dirty="0" smtClean="0"/>
              <a:t> 3(Sh3) </a:t>
            </a:r>
            <a:r>
              <a:rPr lang="es-AR" dirty="0" smtClean="0"/>
              <a:t>– 1lcka</a:t>
            </a:r>
            <a:endParaRPr lang="es-AR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4" t="17659" r="59228" b="34623"/>
          <a:stretch/>
        </p:blipFill>
        <p:spPr bwMode="auto">
          <a:xfrm>
            <a:off x="5580112" y="1628800"/>
            <a:ext cx="3185567" cy="27363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347503" y="5157192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  <a:endParaRPr kumimoji="0" lang="es-AR" sz="1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0.76|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21" t="29365" r="33068" b="10119"/>
          <a:stretch/>
        </p:blipFill>
        <p:spPr bwMode="auto">
          <a:xfrm>
            <a:off x="251520" y="1484785"/>
            <a:ext cx="5161637" cy="3490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076056" y="5180892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0.99|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662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" t="29664" r="5491" b="25187"/>
          <a:stretch/>
        </p:blipFill>
        <p:spPr bwMode="auto">
          <a:xfrm>
            <a:off x="395536" y="2060848"/>
            <a:ext cx="8228689" cy="22274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1 CuadroTexto"/>
          <p:cNvSpPr txBox="1"/>
          <p:nvPr/>
        </p:nvSpPr>
        <p:spPr>
          <a:xfrm>
            <a:off x="755575" y="4437112"/>
            <a:ext cx="7868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smtClean="0"/>
              <a:t>             MUT                                                  EXP                                          STRONG</a:t>
            </a:r>
            <a:endParaRPr lang="es-AR" dirty="0"/>
          </a:p>
        </p:txBody>
      </p:sp>
      <p:sp>
        <p:nvSpPr>
          <p:cNvPr id="4" name="3 Rectángulo"/>
          <p:cNvSpPr/>
          <p:nvPr/>
        </p:nvSpPr>
        <p:spPr>
          <a:xfrm>
            <a:off x="3035489" y="1832826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4 Rectángulo"/>
          <p:cNvSpPr/>
          <p:nvPr/>
        </p:nvSpPr>
        <p:spPr>
          <a:xfrm>
            <a:off x="6228184" y="1861083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0229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156693" y="5214867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0.62|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0.95|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29" t="21428" r="33700" b="16865"/>
          <a:stretch/>
        </p:blipFill>
        <p:spPr bwMode="auto">
          <a:xfrm>
            <a:off x="1172019" y="476672"/>
            <a:ext cx="6579890" cy="4513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5258373" y="5311118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0.84|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0.87|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0.97|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997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Snake </a:t>
            </a:r>
            <a:r>
              <a:rPr lang="es-AR" b="1" dirty="0" err="1" smtClean="0"/>
              <a:t>toxins</a:t>
            </a:r>
            <a:r>
              <a:rPr lang="es-AR" b="1" dirty="0" smtClean="0"/>
              <a:t> – 1ntx</a:t>
            </a:r>
            <a:endParaRPr lang="es-AR" b="1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48" t="22222" r="32175" b="14682"/>
          <a:stretch/>
        </p:blipFill>
        <p:spPr bwMode="auto">
          <a:xfrm>
            <a:off x="2010052" y="1591749"/>
            <a:ext cx="5616624" cy="3421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475656" y="5185816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0.99|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818364" y="5178166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0.82|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774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3" t="23214" r="33849" b="15873"/>
          <a:stretch/>
        </p:blipFill>
        <p:spPr bwMode="auto">
          <a:xfrm>
            <a:off x="1331640" y="332656"/>
            <a:ext cx="6516915" cy="4455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119869" y="5085184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0.69|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0.99|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378327" y="5086161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0.76|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0.73|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3626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err="1" smtClean="0"/>
              <a:t>Cystein</a:t>
            </a:r>
            <a:r>
              <a:rPr lang="es-AR" b="1" dirty="0" smtClean="0"/>
              <a:t> </a:t>
            </a:r>
            <a:r>
              <a:rPr lang="es-AR" b="1" dirty="0" err="1" smtClean="0"/>
              <a:t>Proteases</a:t>
            </a:r>
            <a:r>
              <a:rPr lang="es-AR" b="1" dirty="0" smtClean="0"/>
              <a:t> (</a:t>
            </a:r>
            <a:r>
              <a:rPr lang="es-AR" b="1" dirty="0" err="1" smtClean="0"/>
              <a:t>Cys</a:t>
            </a:r>
            <a:r>
              <a:rPr lang="es-AR" b="1" dirty="0" smtClean="0"/>
              <a:t>) </a:t>
            </a:r>
            <a:r>
              <a:rPr lang="es-AR" dirty="0" smtClean="0"/>
              <a:t>- 1cqd</a:t>
            </a:r>
            <a:endParaRPr lang="es-AR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5" t="20635" r="33961" b="17262"/>
          <a:stretch/>
        </p:blipFill>
        <p:spPr bwMode="auto">
          <a:xfrm>
            <a:off x="827585" y="1340769"/>
            <a:ext cx="7272808" cy="3996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1993761" y="5336819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0.53|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0.96|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5607178" y="5336818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0.45|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0.48|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0.94|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366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39" t="19668" r="33959" b="17280"/>
          <a:stretch/>
        </p:blipFill>
        <p:spPr bwMode="auto">
          <a:xfrm>
            <a:off x="539552" y="476672"/>
            <a:ext cx="8064896" cy="57871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0980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7" t="25000" r="3678" b="30882"/>
          <a:stretch/>
        </p:blipFill>
        <p:spPr bwMode="auto">
          <a:xfrm>
            <a:off x="12004" y="1811870"/>
            <a:ext cx="8889376" cy="23548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522367" y="4437112"/>
            <a:ext cx="7868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smtClean="0"/>
              <a:t>             MUT                                                  EXP                                          STRONG</a:t>
            </a:r>
            <a:endParaRPr lang="es-AR" dirty="0"/>
          </a:p>
        </p:txBody>
      </p:sp>
      <p:sp>
        <p:nvSpPr>
          <p:cNvPr id="4" name="3 Rectángulo"/>
          <p:cNvSpPr/>
          <p:nvPr/>
        </p:nvSpPr>
        <p:spPr>
          <a:xfrm>
            <a:off x="2918148" y="1664015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4 Rectángulo"/>
          <p:cNvSpPr/>
          <p:nvPr/>
        </p:nvSpPr>
        <p:spPr>
          <a:xfrm>
            <a:off x="5796136" y="1539690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745560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75" t="8532" r="47794" b="8135"/>
          <a:stretch/>
        </p:blipFill>
        <p:spPr bwMode="auto">
          <a:xfrm>
            <a:off x="1907704" y="476672"/>
            <a:ext cx="4688116" cy="6096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04277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28" t="16818" r="33811" b="21364"/>
          <a:stretch/>
        </p:blipFill>
        <p:spPr bwMode="auto">
          <a:xfrm>
            <a:off x="1043608" y="476672"/>
            <a:ext cx="6500553" cy="45221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2195736" y="5049451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0.54|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0.93|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364088" y="5032874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0.42|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0.53|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0.89|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81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BLAST P proteína de referencia</a:t>
            </a:r>
            <a:endParaRPr lang="es-AR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AR" dirty="0"/>
              <a:t>La mayor parte de las proteínas alineadas con alta identidad secuencial </a:t>
            </a:r>
            <a:r>
              <a:rPr lang="es-AR" dirty="0" smtClean="0"/>
              <a:t>(70 </a:t>
            </a:r>
            <a:r>
              <a:rPr lang="es-AR" dirty="0"/>
              <a:t>– 80 %) </a:t>
            </a:r>
            <a:r>
              <a:rPr lang="es-AR" dirty="0" smtClean="0"/>
              <a:t>encontradas por </a:t>
            </a:r>
            <a:r>
              <a:rPr lang="es-AR" dirty="0"/>
              <a:t>BLASTP son mutantes </a:t>
            </a:r>
            <a:r>
              <a:rPr lang="es-AR" dirty="0" err="1"/>
              <a:t>ingenierizadas</a:t>
            </a:r>
            <a:r>
              <a:rPr lang="es-AR" dirty="0"/>
              <a:t> o proteínas iguales pero expuestas a </a:t>
            </a:r>
            <a:r>
              <a:rPr lang="es-AR" dirty="0" smtClean="0"/>
              <a:t>Co u otros </a:t>
            </a:r>
            <a:r>
              <a:rPr lang="es-AR" dirty="0"/>
              <a:t>o con </a:t>
            </a:r>
            <a:r>
              <a:rPr lang="es-AR" dirty="0" smtClean="0"/>
              <a:t>distintas condiciones de cristalización</a:t>
            </a:r>
            <a:r>
              <a:rPr lang="es-AR" dirty="0"/>
              <a:t>. </a:t>
            </a:r>
            <a:endParaRPr lang="es-AR" dirty="0" smtClean="0"/>
          </a:p>
          <a:p>
            <a:pPr marL="0" indent="0">
              <a:buNone/>
            </a:pPr>
            <a:endParaRPr lang="es-AR" dirty="0"/>
          </a:p>
          <a:p>
            <a:r>
              <a:rPr lang="es-AR" dirty="0"/>
              <a:t>BLASTP encuentra a la mayor parte de las proteínas con </a:t>
            </a:r>
            <a:r>
              <a:rPr lang="es-AR" dirty="0" smtClean="0"/>
              <a:t>alto % id presentes en el </a:t>
            </a:r>
            <a:r>
              <a:rPr lang="es-AR" dirty="0"/>
              <a:t>conjunto de </a:t>
            </a:r>
            <a:r>
              <a:rPr lang="es-AR" dirty="0" err="1"/>
              <a:t>Homstrad</a:t>
            </a:r>
            <a:r>
              <a:rPr lang="es-AR" dirty="0"/>
              <a:t>. </a:t>
            </a:r>
            <a:r>
              <a:rPr lang="es-AR" dirty="0" smtClean="0"/>
              <a:t>Sin embargo, encuentra </a:t>
            </a:r>
            <a:r>
              <a:rPr lang="es-AR" dirty="0"/>
              <a:t>solo unas pocas </a:t>
            </a:r>
            <a:r>
              <a:rPr lang="es-AR" dirty="0" smtClean="0"/>
              <a:t>de las proteínas con bajo % </a:t>
            </a:r>
            <a:r>
              <a:rPr lang="es-AR" dirty="0"/>
              <a:t>id ya que no muestra resultados con </a:t>
            </a:r>
            <a:r>
              <a:rPr lang="es-AR" dirty="0" smtClean="0"/>
              <a:t>% id </a:t>
            </a:r>
            <a:r>
              <a:rPr lang="es-AR" dirty="0"/>
              <a:t>&lt;25 </a:t>
            </a:r>
            <a:r>
              <a:rPr lang="es-AR" dirty="0" smtClean="0"/>
              <a:t>aprox..</a:t>
            </a:r>
          </a:p>
          <a:p>
            <a:pPr marL="0" indent="0">
              <a:buNone/>
            </a:pPr>
            <a:r>
              <a:rPr lang="es-AR" dirty="0" smtClean="0"/>
              <a:t> </a:t>
            </a:r>
            <a:endParaRPr lang="es-AR" dirty="0"/>
          </a:p>
          <a:p>
            <a:r>
              <a:rPr lang="es-AR" dirty="0"/>
              <a:t>Usando psi-BLAST </a:t>
            </a:r>
            <a:r>
              <a:rPr lang="es-AR" dirty="0" smtClean="0"/>
              <a:t>fui </a:t>
            </a:r>
            <a:r>
              <a:rPr lang="es-AR" dirty="0"/>
              <a:t>encontrando a todas </a:t>
            </a:r>
            <a:r>
              <a:rPr lang="es-AR" dirty="0" smtClean="0"/>
              <a:t>las proteínas presentes en </a:t>
            </a:r>
            <a:r>
              <a:rPr lang="es-AR" dirty="0" err="1" smtClean="0"/>
              <a:t>Homstrad</a:t>
            </a:r>
            <a:r>
              <a:rPr lang="es-AR" dirty="0" smtClean="0"/>
              <a:t> ya </a:t>
            </a:r>
            <a:r>
              <a:rPr lang="es-AR" dirty="0"/>
              <a:t>que este algoritmo permite encontrar </a:t>
            </a:r>
            <a:r>
              <a:rPr lang="es-AR" dirty="0" smtClean="0"/>
              <a:t>proteínas </a:t>
            </a:r>
            <a:r>
              <a:rPr lang="es-AR" dirty="0"/>
              <a:t>más divergentes.</a:t>
            </a:r>
          </a:p>
          <a:p>
            <a:pPr marL="0" indent="0">
              <a:buNone/>
            </a:pP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455953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err="1" smtClean="0"/>
              <a:t>Serin</a:t>
            </a:r>
            <a:r>
              <a:rPr lang="es-AR" b="1" dirty="0" smtClean="0"/>
              <a:t> Proteasas </a:t>
            </a:r>
            <a:r>
              <a:rPr lang="es-AR" dirty="0" smtClean="0"/>
              <a:t>– 1mcta</a:t>
            </a:r>
            <a:endParaRPr lang="es-AR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20227" r="33300" b="18864"/>
          <a:stretch/>
        </p:blipFill>
        <p:spPr bwMode="auto">
          <a:xfrm>
            <a:off x="1043608" y="1268760"/>
            <a:ext cx="6600305" cy="3952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474827" y="5221172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0.67|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902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64" t="25431" r="34205" b="11423"/>
          <a:stretch/>
        </p:blipFill>
        <p:spPr bwMode="auto">
          <a:xfrm>
            <a:off x="1691680" y="1340768"/>
            <a:ext cx="6353504" cy="46192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814281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7" t="33954" r="1231" b="21456"/>
          <a:stretch/>
        </p:blipFill>
        <p:spPr bwMode="auto">
          <a:xfrm>
            <a:off x="0" y="2204864"/>
            <a:ext cx="9145016" cy="2397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638183" y="4806444"/>
            <a:ext cx="7868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smtClean="0"/>
              <a:t>             MUT                                                  EXP                                          STRONG</a:t>
            </a:r>
            <a:endParaRPr lang="es-AR" dirty="0"/>
          </a:p>
        </p:txBody>
      </p:sp>
      <p:sp>
        <p:nvSpPr>
          <p:cNvPr id="4" name="3 Rectángulo"/>
          <p:cNvSpPr/>
          <p:nvPr/>
        </p:nvSpPr>
        <p:spPr>
          <a:xfrm>
            <a:off x="2771800" y="2090165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4 Rectángulo"/>
          <p:cNvSpPr/>
          <p:nvPr/>
        </p:nvSpPr>
        <p:spPr>
          <a:xfrm>
            <a:off x="5940152" y="2204864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510663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6" t="28864" r="48633" b="14091"/>
          <a:stretch/>
        </p:blipFill>
        <p:spPr bwMode="auto">
          <a:xfrm>
            <a:off x="2007136" y="692696"/>
            <a:ext cx="5184576" cy="54677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33513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89" t="15909" r="33939" b="21137"/>
          <a:stretch/>
        </p:blipFill>
        <p:spPr bwMode="auto">
          <a:xfrm>
            <a:off x="251520" y="116632"/>
            <a:ext cx="8212440" cy="527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3635896" y="5349895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0.87|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2684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err="1" smtClean="0"/>
              <a:t>Phospholipase</a:t>
            </a:r>
            <a:r>
              <a:rPr lang="es-AR" b="1" dirty="0" smtClean="0"/>
              <a:t> A2 </a:t>
            </a:r>
            <a:r>
              <a:rPr lang="es-AR" dirty="0" smtClean="0"/>
              <a:t>– 1jiaa</a:t>
            </a:r>
            <a:endParaRPr lang="es-AR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7" t="27727" r="33172" b="11364"/>
          <a:stretch/>
        </p:blipFill>
        <p:spPr bwMode="auto">
          <a:xfrm>
            <a:off x="755576" y="1268761"/>
            <a:ext cx="7187556" cy="37444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763688" y="5229200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  <a:endParaRPr kumimoji="0" lang="es-AR" sz="1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0.73|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0.74|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0.97|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472904" y="5349895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0.75|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0.74|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0.97|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0166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19" t="17095" r="34580" b="20036"/>
          <a:stretch/>
        </p:blipFill>
        <p:spPr bwMode="auto">
          <a:xfrm>
            <a:off x="755576" y="807129"/>
            <a:ext cx="7434121" cy="5318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1699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72" t="17273" r="33938" b="21591"/>
          <a:stretch/>
        </p:blipFill>
        <p:spPr bwMode="auto">
          <a:xfrm>
            <a:off x="1259632" y="548680"/>
            <a:ext cx="6517178" cy="44722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907704" y="5349894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0.53|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0.51|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0.90|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724128" y="5349895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0.66|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0.65|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0.97|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54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es-AR" b="1" dirty="0" err="1" smtClean="0"/>
              <a:t>Fatty</a:t>
            </a:r>
            <a:r>
              <a:rPr lang="es-AR" b="1" dirty="0" smtClean="0"/>
              <a:t> </a:t>
            </a:r>
            <a:r>
              <a:rPr lang="es-AR" b="1" dirty="0" err="1" smtClean="0"/>
              <a:t>Acids</a:t>
            </a:r>
            <a:r>
              <a:rPr lang="es-AR" b="1" dirty="0" smtClean="0"/>
              <a:t> </a:t>
            </a:r>
            <a:r>
              <a:rPr lang="es-AR" b="1" dirty="0" err="1" smtClean="0"/>
              <a:t>Binding</a:t>
            </a:r>
            <a:r>
              <a:rPr lang="es-AR" b="1" dirty="0" smtClean="0"/>
              <a:t> </a:t>
            </a:r>
            <a:r>
              <a:rPr lang="es-AR" b="1" dirty="0" err="1" smtClean="0"/>
              <a:t>Protein</a:t>
            </a:r>
            <a:r>
              <a:rPr lang="es-AR" b="1" dirty="0" smtClean="0"/>
              <a:t> </a:t>
            </a:r>
            <a:r>
              <a:rPr lang="es-AR" dirty="0" smtClean="0"/>
              <a:t>– 1hmt</a:t>
            </a:r>
            <a:endParaRPr lang="es-AR" dirty="0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1115616" y="5010236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  <a:endParaRPr kumimoji="0" lang="es-AR" sz="14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0.95|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508104" y="5034573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0.82|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0.84|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0.94|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4" descr="data:image/png;base64,iVBORw0KGgoAAAANSUhEUgAABUAAAAPACAMAAADDuCPrAAAA9lBMVEUAAAAAADoAAGYAAP8AKJkAOjoAOpAATD0AZAAAZmYAZrYzMzM6AAA6kNtNTU1NTW5NTY5NbqtNjshVfZJchJlmAABmAGZmAJlmGFxmLiVmPABmZmZmZrZmkJBmtv9uTU1uq+SNjfONtY2OTU2OyP+QOgCQkGaQtpCQ2/+ZS1iZmf+ZwZmdGCWdT1yrbk2r5P+2ZgC2Zma2/9u2//+7VZK7bVW+vr7CAD3CGADCXJnCdFzIjk3I///bkDrb/7bb///kq27k5Kvk///r6+vy8vLzjY3/AAD/mZn/tmb/yI7/25D/29v/5Kv//7b//8j//9v//+T///8uo5EQAAAACXBIWXMAAB2HAAAdhwGP5fFlAAAgAElEQVR4nOzdjXPkyHUgeMrgmTh51N41Pcsq3Ia0Re9EqHpq5N4za5ozcocVriDUmtN41P//P3PI915+IhNAAgkUEvVe2GIPSFYCSODH/M67LxwcHBwco+Lu2ifAwcHBkWswoBwcHBwjgwHl4ODgGBkMKAcHB8fIYEA5ODg4RgYDysHBwTEyGFAODg6OkcGAcnBwcIyM6YD+9Xfv3r37XwlOhYODgyOvmAzon95B/Ld/T3E2HBwcHBnFVECb8uf//vLlv/7l3T8lOR0ODg6OfGIqoH/E2vtff8dFUA4OjluLRJ1I//UvDCgHB8etRSJA//q7//6f9pFLXET/Qjax0QvjDMstbijHvv++78CExOYAFFtCIf6BIsnncnBwcMTG99/3HUgWKQD947t3//iv8j8YUA4OjqtGXoD+7Q/vPCNBowvGycrYK4uNXhhnWG5xQzmWXRXerMMzoHZs9MI4w3KLG8qx/AD98pd3Ti9S9Gklu8KVxUYvjDMst7ihHMsQ0FY3fPRpJbvClcVGL4wzLLe4oRzLB9C//YGq7gxoKDZ6YZxhucUN5Vg+gH75I83h/JM7lzP6tJJd4cpioxfGGZZb3FCOZQQo9R79xRjIxIBasdEL4wzLLW4oxzICtKETw+mEZ0BlbPTCOMNyixvKsZwAFSsxvXO74BlQHRu9MM6w3OKGciwrQAMRfVrJrnBlsdEL4wzLLW4oxxjQDcVGL4wzLLe4oRxjQDcUG70wzrDc4oZyjAHdUGz0wjjDcosbyjEGdEOx0QvjDMstbijHGNANxUYvjDMst7ihHGNANxQbvTDOsNzihnKMAd1QbPTCOMNyixvKMQZ0Q7HRC+MMyy1uKMcY0A3FRi+MMyy3uKEcY0A3FBu9MM6w3OKGcowB3VBs9MI4w3KLG8oxBnRDsdEL4wzLLW4oxxjQDcVGL4wzLLe4oRxjQDcUG70wzrDc4oZyjAHdUGz0wjjDcosbyjEGdEOx0QvjDMstbijHGNANxUYvjDMst7ihHGNANxQbvTDOsNzihnKMAd1QbPTCOMNyixvKMQZ0Q7HRC+MMyy1uKMcY0A1FlhdWFH0/wRmWW9xQjjGgG4osL6zoFZQzLLe4oRxjQDcUWV4YA7q9uKEcY0A3FFleGAO6vbihHGNANxRZXhgDur24oRxjQDcUWV4YA7q9uKEcY0A3FFleGAO6vbihHGNANxRZXhgDur24oRxjQDcUWV4YA7q9uKEcY0A3FFleGAO6vbihHGNANxRZXhgDur24oRxjQDcUWV4YA7q9uKEcY0A3FFleGAO6nZBZeUM5xoBuKLK8MAZ0OyHz8oZyjAHdUGR5YQzodoIBZUBzjiwvjAHdTjCgDGjOkeWFFb2CcoblEgwoA5pz5HhhRXFgQLcSDCgDmnPkeGEM6IaCAWVAc44cL4wB3VAwoAxozpHjhTGgGwoGlAHNOXK8MAZ0Q8GAMqA5R44XxoBuKBhQBjTnyPHCGNDtRMGAMqA5R44XxoBuJxhQ34EJiTGgy0aOF8aAbicYUN+BCYkxoMtGjhfGgG4nGFDfgQmJMaDLRo4XxoBuJxhQ34EJiTGgy0aOF8aAbicYUN+BCYkxoMtGjhfGgG4nGFDfgQmJMaDLRo4XxoBuJxhQ34EJiTGgy0aOF8aAbicYUN+BCYkxoMtGjhfWANonKGdYJsGA+g5MSIwBXTYyvDDhJwO6kWBAfQcmJMaALhsZXhgDup3QrTE3lGMM6IYiwwtjQLcTDKj3wITEGNBlI8MLY0C3Ewyo98CExBjQZSPDC2NAtxMMqPfAhMQY0GUjwwtjQLcTDKj3wITEGNBlI8MLY0C3Ewyo98CExBjQZSPDC2NAtxMMqPfAhMQY0GUjwwtjQLcTDKj3wITEGNBlI8MLY0C3Ewyo98CExBjQZSPDC2NAtxN6Vu4N5RgDuqHI8MIY0O0EA+o9MCExBnTZyPDCGNDNhJGVN5RjDOiGIsMLY0A3Ewyo/8CExBjQZSPDC2NANxMMqP/AhMQWApQj3yiK900UxbXPg2NyQFbeXE5+/33fgWTBJdC5I78Lg1JLXxGUMyyL4BKo/8CExBjQZSO/C2NAtxMMqP/AhMQY0GUjvwtjQLcTDKj/wITEGNBlI78LY0C3Ewyo/8CExBjQZSO/C2NAtxMMqP/AhMQY0GUjvwtjQLcTDKj/wITEGNBlI78LY0C3Ewyo/8CExBjQZSO/C2NANxOYlQwoA5pv5HdhDOhmggENHJiQGAO6bOR3YQzoZoIBDRyYkBgDumzkd2HNW1fXDOgWggENHJiQGAO6bOR3YQBozYBuIBjQwIEJiTGgy0Z+F8aAbiYY0MCBCYkxoMtGfhfGgG4mGNDAgQmJMaDLRn4XxoBuJhjQwIEJiTGgy0Z+F0aAdgvKGZZDMKCBAxMSY0CXjewuTLx0DOg2ggENHJiQGAO6bGR3YQzodoIBDRyYkBgDumxkd2EM6GbCmhJxQznGgG4osrswBnQzwYCGDkxIjAFdNrK7MAZ0M8GAhg5MSIwBXTayuzAGdDPBgIYOTEiMAV02srswBnQzwYCGDkxIjAFdNrK7MAZ0M8GAhg5MSIwBXTayuzAGdDPBgIYOTEhs3YB2zx/MMbJ7bBnQzQQBijl5Qzl204AWyS51HZHdY8uAbiYY0NCBCYkxoMtGdo8tToVnQDcQDGjowITEGNBlI7vHlgHdTDCgoQMTEmNAl43sHlsCtGBAcw/pJwPKgOYb2T22DOhWggENHpiQGAO6bGT32CpAOwW9odcx22BAgwcmJMaALhvZPbYM6FaCAQ0emJAYA7ps5PbY0igmBjT/YECDByYktnpAi2TXuorI7bFlQK99AsmCAQ0emJAYA7ps5PbYMqDXPoFkwYAGD0xIjAFdNnJ7bBnQa59AsmBAgwcmJMaALhu5PbYI6EvfSPobeh2zDQY0eGBCYgzospHbY8uAXvsEkoXcUo4BZUDzjdweWwb02ieQLCSgBQPKgGYbuT22DOi1TyBVqNVAGVAGNN/I7bEVNT4GdAvBgIYPTEiMAV02cntsEdCPDGj2wYCGD0xIbO2Adq9hkV/k9tjCTM6PH/tWE7mh1zHXYEDDByYkxoAuG7k9tgzotU8gVTCg4QMTEmNAl43cHlsG9NonkCoY0PCBCYkxoMtGbo8tA3rtE0gVDGj4wITEGNBlI7fH1gC0Kytu6HXMNYxhoMXlpnKMAd1Q5PbYAqBVxYBmHwxo+MCExBjQZSOzxxbH0TOgGwgGNHxgQmIM6LKR2WPLgG7mwhjQ8IEJia0e0I0Jmtljy4Bu5cLMPqTiclM5xoBuKDJ7bBnQrVwYA9pxYEJiDOiykdljy4Bu5cIY0I4DExJjQJeNzB5bnArPgOYfDGjHgQmJMaDLRmaPLQO6lQszAIWMvKEcY0A3FJk9tgzoVi7MWI+eAWVAs43MHlsD0M4RZTf0OmYaDGjHgQmJMaDLRmaPLQO6lQtjQDsOTEiMAV02MntscSo8A5p/MKAdByYktn5AtyVoZo8tA7qVC2NAOw5MSIwBXTYye2wZ0I1cmOqEZ0AZ0Jwjs8eWAd3IhTGgXQcmJMaALhuZPbYS0L5xTDf0OuYZDGjXgQmJMaDLRmaPLS0HyoDmHqoJlAFlQHOOvB5bORWeAc09GNCuAxMSiwP00x3GbxjQkZHXY8uAZpZhwdCAHnAy/A3l2FoA/Xxnxm8Z0DGR12PLgGaWYcFgQLsOTEhsMKA2n0386vcLAbopQfN6bOVEJAY092BAuw5MSGwgoL98Y5n501fiP//+PxjQ2MjrsWVAM8uwYDCgXQcmJDYMUAHm3/1b69DwQmj0aeFXBvS6wYBmlmHBYEC7DkxIbBCgn7ylzZ+/9vQm/fV37969+2//zoAGIq/H1gK0ayT9Db2OeYYCVGQkA5ousSGA/vx1oKj501dOsfTLH99h/C8G1B95PbYS0CMDmnkYgNYM6NKA/k/vYRH/xwb0L0jnH9/9478yoN7I67FlQDPLsGBQ5f3AgPoOTEhsCKDD449U9Pzju39iQL2R12PLgGaWYcFgQLsOTEgsAtBPvSNA//YHKnn+hQENRF6PLQOaWYYFgwHtOjAhsaGAih4jFb3jlxjQUOT12Mq1RBjQ3IMB7TowIbGBgH6OGkT/tz+8+9/4r3+g6AE3FEXxXkRRjPx9jmnR3H8A9DsAlPMh34A3SfwPAnrt01k0vv++70Cy6BoHevdr/DeMqe8W9E/v/vt/4r8Y0KyDAd1KMKBdB5JFAFBh5q+N//7QXYv/S6sTfloVfkt1+LwqTk4VPpwRN1QhzDOWqsKv4FVdYRX+s+0nCBruSvL4yYDKyOt9pOVA93sGNPNYDtBils+NiBUC+sGdx/nz146oRvzJ4ycDKiOr91F2wjOg2QetBMqAeg9MSGwIoE0N3uXyQ6gO/7c/eCZyMqAqsnofGdDMMiwcDGjXgQmJDQG0KW+6c94/uWVS7afsP2JAfZHV+8iAZpZh4WBAuw5MSCwtoCE/GVAZWb2PDGhmGRYOBrTrwITE0gL6p4CfEwHdkKBZvY8WoHIzHW8woCsPBrTrwITEkgL6X//yToYDafRp4VcG9KrBgGaWYeGwABX5yICmSSwpoH95x4D2RFbvIwOaWYaFgwHtOjAhsaSAhiP6tPArA3rVYEAzy7BwSEBrBpQBzTmyeh8NQHtWE2FAVx4MaNeBCYkNBLQdDOioyOp9ZEAzy7BwQOYdGFD/gQmJMaDLRlbvIwOaWYaFgwHtOjAhMQZ02cjqfZRriTCguYfZh8SArndLDwa0L7J6HxnQzDIsGAxo54EJieUB6HYEzep9bN4GBvTaJ5AkbEALBjRZYgzospHV+wiACj/lXE4GNNNYCtDmeSnm+NyYYEAZ0JUEA5pZhgVjQUDrOT43JtYJ6E9f0S4en/q3RGJAw5HT+6g74RnQzGNJQIs5PjgiVgnoB1ITNkS6cxeoZ0AHR07vIwN6ySvDwiFHMTGg3gMTEhsG6AdZ7PwgRzFFChp9WviVAb1mOIAeinAPAQO67mBAOw9MSGwQoGJTzt/QP8T4z8/Rtfjo08KvDOg1gwG95JVh4WBAOw9MSGwQoJ/kHnLyH5/vWrPjGdBBkdP7yIBe8sqwcDCgnQcmJDYEULUnUvMPnIDU/KNrX2MGNBg5vY8a0CMDmncwoJ0HJiQ2BFC1GlNTg6e2z4VXY9qOoDm9j21Ag9nAgK47GNDOAxMSiwL0s9oOngEdGTm9jwzoJa8MC4deS+QjA3o9QD+oviMGdGTk9D4yoJe8MiwcDGjngQmJDQFUtoHqls/F20AZ0CuEArSuGdC8wwAUBWVAEyU2BNCm5AnlTd33rhtDGdC4yOl9NACtGdCsQxQ6Dwxo6MCExAYB2sjZFDibmjzV4MV8pN8yoGMip/dRLcbEgOYeDGjngQmJDQJUTuCkYmfjaWQNngGVkdP7yIBe8sqwcDCgnQcmJDYIULkmPVTkxWoi0cuJRJ8WfmVArxkM6CWvDAvHQoAWDGgoPljlz+jlmKJPC78yoNcMtZodA5p7MKCdByYkNhRQHZ9j2z8ZUCNyeh8Z0EteGRYOBrTzwITE4gEdFdGnhV8Z0GuGC2jHXE4GdN3BgHYemJDYaED/Px4HOiZyeh8Z0EteGRaOpQCtGdBh8cs3C89E2oqgOb2PDOglrwwLB/m5DKDFDJ8cEesE9IPVdfR54X3hGdBrhAVo93JMDOi6gwHtPDAhsWGAfqZxoDgRCQY1MaCjIqP3UU+FZ0BzDwfQJicZ0DSJDQJUrEiPIfrfYSDo0gPpGdDFwwK0Z0FQBnTdwYB2HpiQ2CBAP93JnTwaNz9ISBnQEZHR+8iAitjGhTGgnQcmJDYEULUQ/ee7X/3+Q/yOcgyojozeR3MtEQY07zA64RnQawCqGj//nxHTkBhQHRm9j4XsRGJAsw8H0IIBTZXYEEAbN38rJY1u/WRArcjofWRARWziworlAH25+kDQFQMq2j/jq+8MqBEZvY8MqIhNXBgD2n1gQmKxgMaNXmJA3cjofWRARWziwhjQ7gMTEosFdFwBlAGVkdH7aK5mx4BmHQsBWjCgDOjMkdH7yICK2MSFMaDdByYklg2gGxE0o/fRnMnZt6scA7rqYEC7D0xIjAFdNjJ6H9uAhougk17HVedsRhkWjgUB/ciAMqAzRkbvowHoY99yTBMB9X/oKiKjDAsHA9p9YEJiAwFtx9KLiTCgSwcDKiKjDAsHA9p9YEJiDOiykdH7yICKyCjDwmEA+sKAMqAZR0bvIwMqIqMMC4cJ6MuMgNJaJek/OSbWB2iCiD4t/MqAXjH0OPpHBjTvWBjQIv1HRwQDyoCuIhhQERllWDgY0O4DExJjQJeNjN5HBlRERhkWDga0+8CExBjQZSOf97HQgN7fM6BZBwEqfGNA1wDoz19zJ9K4yOd9ZEAh8smwjmBAuw9MSIwBXTbyeR8ZUIh8MqwjGNDuAxMSywfQbQiaz/u4GKDBD11F5JNhHcGAdh+YkNg4QKMj+rTwKwN6vVgQ0DVnbT4Z1hEWoDiSfgZACwZ0fYBurQ6fz/tY6NXsBKAnBjTfYEC7D0xIjAFdNvJ5H42JSABo54KgDOiqgwHtPjAhMQZ02cjnfXQA7V5RmQFddTCg3QcmJMaALhv5vI8GoGXJgGYdehw9A+o7MCGx4YD+/LWxIfxPXy3UC7+1TT3yeR8ZUIh8MqwjGNDuAxMSiwH0Tq6rzICOjnzeR6MTngHNPBjQ7gMTEosD9O43DOi0yOd9ZEAh8smwjiiMqfAAaHPHGdAkicUA+n99dSe39FgQ0IIBvUowoBBLZ9gst2JJQK++IOh6Af27//ebu7u//49FAT0woFcKH6AHBnTumGVaVgvQggFNlFgUoP/25QMtRc+AjgwGtJ3OqrOWAY1IhQHtA/TLp7s70Rl/DUDX/JoNjvwBLXw/zICmipwBBT+v3gi6bkC/fL4TnfFLArqpImimgJY9k+EnArrirN0CoAUD2n1gQmLRgDZ23t39ZjlAN1aHZ0Db6aw6azcEKI5imhnQFwa0B1AYz/R/f82AjgoGtJ3OqrN2a4DixsMMaKrERgCKI0IZ0FGRDaAFAwqxPUDrmQAtGNCBgH755ZtFAS0Y0OWDAcVgQIenwoAOXkzkQySgI6Mo3r9/D//zHv6xQJIcGIWxHKgEVGRB8kygPE78qdlG+hsMnylusvDtBw1o+lQgAQA0+YdPie+/7zuQLNa3GtPBqMOvt5gyPHIqgeq1RLgEuljkXgJ94hLo+gAtGNDFw67BM6BLBQM6NRhQd08kBvQKwYBiMKDDU2FAGdC5gwFtpbPurGVAh6fCgDKgcwcD2kpn3VnLgA5PhQFdK6AFA7p0WIBeGNClYl5AX+YG9IkBXR+gWyqC5gto577GUwFdb9ZeAdBijs9kQDsOTEiMAV02GNBWOuvOWgZ0eCoMKAM6dzCgrXTWnbUM6PBUGNDVArryt2x4MKCtdNadtQzo8FQY0B5AP9zpWGwuvFEEXe1bNjwyBPQZAe3cFIkBTRVbAPS6ublaQGERJgZ0WjCgrXTWnbXbAVSPYpoJUBjFxIAG49PdFQFd+WCXwZEvoDsGdInIFtCCAe0GVKxh99sYNBMCemBAlw4/oAcGdObIHdAXBjQQTQ3+N2P9ZEBlZAho4+d8gK59gMXi5zUToAcGtOPAhMRiABXbcTKg0yI3QLET/pYBLRZPMHmKDGjPgQmJDQf0y4fxNXgGVEYugBYI6J4BLRZPMHmKDqC4KRIDmiSxCEA/3/39f1wL0MPKFz0bHLkC2jMZngFNlt4Mt2JZQK89EHS1gH75NH4fj+jTwq8OoKt9zYZHfoA+LwLoWrN2jgJhd3oM6MRYK6D2MNBlhzExoEsHA4rBgA5PhAFlQGcPBtRNZ93NM9sC9KXSgKZORQJ69bmcDCgDev1YFtBirVlbFO8Z0KGJMKBrXUzkFgBd2aUV1jj6WwZ02TOb5VYsB+jTCwPKgM4ZHYAWC55GbzCgEAxoRCIMKAM6e2QKaN+eHgxoqgTnGEXJgPYcmJDYWEB//h/cBjomGFAnmQMDaiVYp+enWBTQFwY0GFdbD3Q7I+kzA3THgC57avMC2mThYynncqZNhAHtBVQsx8SAToz8AAU/bxTQ5sQ2A6joI4elDeYBtEmCAY1ZDzRuXnz0aeFXBvRaUci1RJ4ZUAZ0UCIGoFfNzbUC2hRAf/X7L5/vfj1mZbvo08KvDOi1wgPoblZAV5m3COiSp5YxoDAMtKoY0ECgmj9/Leruv3wTubRd9GnhVxfQVb5lUcGAOskwoHaK2QNaMaAhQAWaRCcURBnQ+AjdiRla9SdFYU1EmhVQmHyzzqzdIqD3DOhVF1TGVUF//jpuabvo08KvDOi1ggEVsTFAKwbUf2BCYtGAfoLmT6zJM6DRwYA6yawZUHFa75d97DIH9GVuQAd88FoB/eUboPMTLKv801cM6KjIC9AdA7owoDUD2pNM7yevFVAxjOnXgs7G0QZTrsKPijCgq7q2IgTogQGdNXIHtHloGNBAiPXs/u7f5HD6pTuRNjKOKWdAOzZFGgko5SkDqmJ2QMu5Aa0Z0FB8vhPlzs8jJiIxoDIYUDuZPABd7uQY0L5kej95vYA2NXdR7hQl0djt5aJPC78yoFcKBlTElQBNnZoEtKqOcwNaMaDzRPRp4VcG9ErBgF7o7BjQoYmImZxzAzrkvBnQGwR0bYK0ATUmw3t+fuuALnZ28wK6Y0C9B8ZHLKAf7sSE+A+RM+EZUBV5Aar87FuSfgKgEtFVXT8EsrMlQMXaWgzo9QCF9Zh+9ftfvoneID76tPBrC9D1vWWRwYDayawf0HoLgB7mBpQWY2JAe/1sAB3RixR9WviVAb1StADtWc+OAU0Tdf30lLwb3uqEnxVQWPF+zo3hswb0p6+agidM6BSCLr0eKAO6ZDCgFxvQhc5uTkBpeeycAR3U1bpaQD+IYqdck+lKA+nX95ZFRj6AWqvZ3SKgVPHdGKDPswM645L0WQPaoPlbtaTI58W39NhILxIDaifDgFqxFKCBwRRT0rAAnel2ZQ0o0kmALr+YyPYBXdO1LQOospMBpcgc0IoBZUDnDQbUSiUfQJc5vYwBhYlIDGg4rCr8p8VXY9o0oKtr32VANwtomTeg/Z+8VkC/fBDtngjoT18t34nEgC4YDGgL0EXOb5Y+bAnoTgIKSaROQ06Fn3E9u2ECrBbQRk0xBrQB9NPd3eKbyjGgS8ZygFIWr2wtgIvMk60B+qwBTZoIA9oPqLUx/OLbGjOgS4YX0I4l6W8B0AVOsKnBzwnomQH1HxgfUYAagsZOho8+LfzKgF4prgHomq7/YgC6YBGUAe1JJHNAYTGRu/jVQBlQFXkAWhTuRCQGdIkMIkATJ2QD+gwZy4CmiVhAx0b0aeHXNqAre8uigwG1kmFArWgAFcX+tAkVWwF04FvCgAYA3UQRNGdAX8O7yt0GoLOf4ayACj/LBtBZ5nICoBUD2s3gB6MXafmB9AzoYsGAKj9/2BSgz7MD+jDfena5AyrWYGJAJ4b3TihEFj6ZYCwDqB4GumJAKwZ0WCIMaB+gZvmTAR0ZXYCu59oYUD+gc5/ifIDqJlAJ6PvEiTCgPYD+8k3s6HkGtB05A1oxoDkD+sqAhg6MjwhAmxp83CLKDKgnGFAzFeXn+kbS+wGd9xzFTPjZAN3NCahejOlhlpmilEbmgI4vgDKgMrIF9MKALgRolXgkPQO6DkC/fOAS6PTIF9DOfY03ByidVwvQWU+SAe1JI29AP4+YgcSAOsGAmqnkAOiCRdBZAX19rWYGFPwkQGe4T9kD+uVT9G7GDKgbmwC0aP1CEkDXc/0dgM55kgxoTxqDMmC9gFrLMV1hGNPaXrIx4bsTBiJLn04gGNBrAVrlCqiswc8G6OC3ZLWAXn0g/dpesjGRE6Cwdg8DyoAOSYMB7QX06gPp1/aSjYlsAHULoAzo/ILOC+jZATTlhTCg/YBefyD92l6yMcGAmqkwoFYwoJ1JZA7o9QfSr+0lGxMMqJkKA2pGXb8RoEnTKHAqvKzBzw/oPMsxbQDQgQXQ//qXf5oR0DW9ZSOiE9DVXNtigBoZvK5xTBrQ04KAPi0BaDknoI8MaDCGDqT/4zsGNBgMqJlKBoCeTqJCyoD2pTE3oMNfktUC+tNXgwbS//EdAxqOLAD1jWK6SUBFAXRpQI+5AtqcegPoIwLqnW4xLYXsAW0E7a/E//V37xjQjsgbUHy3EwFqNYGuDFCjBr8JQEsX0MS3mwHtB9QeBhoYxvSnRs+/MKDh8NwJC5HFT8gXIUBfbxLQyhGUAfWlwYCmAfQf//XLfICurat2RDCgRioMqBUzAirWEpGAPktAE6bCgCYCVIQJ6D9QdHxuVxTFeyvEfxfFyA9baxgXuZJrU4B+W5bqIAH6XnwzUSqYoWvMWzovAPQ7aDF8P38mwTDQ3Xd4k9N9bJNf7wnQbyEEoIlvNwLa3Kl//mcFaKrPpgTG3//vv+87kCyS7MrJgMZFZoC+v3VAZzvLbQCq1rNL9dmUwG0CKiO6YIxfb6gKv6b23c4q/GG+Kvxart+uwh8FBwvU4XEc/W7mKnxZzlCFV4sxPT4+zrMgaEQ71/qq8D//zyCW/8dTkWdAO6ID0PVcmxfQy60CegIOtgNoyYAuDWhoDtJPX/laQhnQjsgLUNPPOQB1XFrL9as8kYC6JzpLmgjofp96MvzWAO077fUBKtYB9YyhF71Kv/H8NAPaEQyokQoDasbcgJ7nBvRoApr2LsXc/xUC2hQ1W93u4pB/bicD2hHdgK7k4hhQB9CyiCgBjY2ZAa02AeiA014joGItuyZUTR70DG2RxIB2RPtO0DUyoCvKXJknzU3YA6CHRQCtlwK0wn6xhICqYaAzAzrgk1cJqNhSzo3Q0iIMaEcEAcXR2uu4uDCgNJK+9Vli48QAACAASURBVBubBfSUPaCFBBTH0ZuAJrsSD6BpG0ENQHt72FYKqEtoeGWmGQFdVTVvVHQAWq8cUGMqUus3NgloQYAe8aKXBDRhGiIzSwVo42dJC4IyoAkiBtAvelc5X9/RUoCu5SUbFyFAi5UBeoAtkRhQCeiBAe1MYyFAi8wBHR3Rp4VfGdCrBAOq+5A8gM5zlnX91iC0mwtQ3Qk/G6B7BpQBnTu2AWjh/sYIQJ1x9KvK2xag5fx1eAa0MwEGNO608OttAbqaa2NADUCpF2n2OvyGAK0Y0FB8uBNjmT50toEyoB2RC6DtmZwzAOpk73p6CK8H6L6JTAE9zg9okTmgn3Aw6C/fRO4Kz4CqyAHQ4nqAruMGXEgXB9BCn+gMac4JqDURqSxnBfSRAe30swFUzOEctD0SA9qK1p3QQw4Z0LXcAC+gh9kBrecHtMlQE9BUySCg6CcDGoqfvmoKnrCwiBA0bo/46NPCrwzoNeLmAdWjmBjQgWkwoP2AfhDFTlyZqanE/5oBHRMBQAsCdBUXpwC1/LxVQI8AqFWHZ0BbaSwCaJE1oA2av1VL232ObAWNPi382gJ0RR0N4yJvQIPbcm4X0O8UoAcGNJyGDWjy9ezk2eY8EwnpJED9K4EyoL2ROaC7QOGCAZ0aog9pIUCfUwMKsNEopgUA7TlrBpQBvW4woIV8W097AejRaQSdC1CYyXlMD2i5KUD7BFgroFYV/lNkN3z0aeFX9cjCNJ0tA1qvH9DLEoCu5AYEAJ1RUDWOfiZAKwnoJX0Vnm4VATrHkvSUI/Sa5Anolw+i3RMB/emrhTuRainopgEdWwJLfEc6AA1Nht8yoKobftYiqAlo0vXsCFDl57yAluWcgB6yBrRRU4wBbQD9dHcX2CWJAe0J904Yo5imADrmt7o+bhFAVzvGwgZ0mUZQ2YdU15kDWs4AqFmDzxdQtZhd74J2DGgwnDtR6CbQ4/iBoAxo2ggDKqdkF8nT1IDWaSfDBwB9n1BQGvDFgA6ayjnGTwZURgvQAwOaDaAHBjSQBAM6CFBYTCS8GdJCgK7iHRsb9p3QLyQDuqLMxfOAXeEZ0EFJeAFN8dEyASr/Zw/o2Ig+Lfy6cUCLKEDD38oR0HYf0moyVxdA24DKGkPyRBnQzgTo6WBAh54WfjUB3UYd3rwT5rCYQYCGvpce0IMf0PONA3pgQP1JMKCDAP35a2j7/BzdBMqAyrAB1XLU9alvIGjwiUz6rF4koO5aIgBoaFvOdICuIHd9gD5adfhMAcX8nAnQPQPaB+jnOxz92Xxdej3QLQJq+DEV0LS3RALq+AmA0kh691c2C+jRBTTlFHIzDEDTjqSH9pjdAoDCOPr5AC2yB/Snr6j7SHTGRwoafVr4dcuAFtkBaszldH9lc4Di2yoB3c9fhydA67wBLecEFBz42HtvVgvoBzV66ZdvYgcyRZ8Wft0woLafBwS0sw0w+EgyoGnDBXSRRlDwczcLoKUX0ISCtgANbd46PoENANqoqdH8sPhc+O0BasJRrgjQggGVgJ4Y0GFJmIA+MqDeoGVEMJZejamuX0jQjQBq4QE1eAZ0Ld3wBqD7NqDzNILWMwP6mjughQa053FnQG8A0CIe0OCFp1ZnCKBucjcD6CFjQCk/cwUU/cwXUFzOjuLzslX4xs+tAWq7MQxQ/zfnANQ3DHQhQK+fvV5AH606PANqJ8GA9gOKy9kpTBddzu5GAC1vCtC2n+sA1Bh06AV0lnOcG1Bdg08PaGEtxsSAhkIMY8Iy6Oe7hXflZEB7AE15T7oAPd8uoFYRdC5Am3QQ0GT8FB5Ay/wALTYAKK0kghFXAGVAZeQOaMWAzgyo2tUyzQcvCmhzi2YD9JA/oIagkX6mAJQE3SCg+ACeTt2T4YMv7mKAXmYCVN+M1QBK5R0LUHM25xyAvmlAE9bhQ4AmHEkPz4sE9CA+nQHtJnTx5exuCNDg1a0E0N0cgFqCXjt7ewCdR9AFAZWNoIdUgjKgwwEdG9GnhV81oB83UodPD2jybuEeQL31y+gcNjvhVwoorCVCgO7nLoIuAKjKzvSAysWYENAHmPaSENCCAY0+LfxqAPrxJgAN+xF82hnQxGECegRAF6jDYxMoAxpIgJ4QBnTwaeHXrQLq9iGVQwH1fHdzgF47e8OAPuqt5TICtFwGUNnPxoCGw+yGX3Qm0i0Aup8EaMJ7woBeDVBIZQuApt0UaSOA/vz13VUB3UQvUhjQ44oA9S5If5OA1rUJKAjBgLaS0BORGNBwmLsaM6AjwwMoNYHeNKDWiKbrZq85DFQAWmcPKC3GND+gUECfF1AYRpcnoGIR0LjpR2kB/ciA+p730PHxgYCKF84D6HleQA/X70WyRzE5gCpBZwU05VzOLQLa/dFrBbSpwUdvhcSAupERoO6WSHMB2nzYzQNaLwGoPCQBTVWWDgI6+ZNVAmoUU9aAGsvZMaAjox9Q/9UZxTX/NxjQRNENqEBiW4BOT2h5QDvPea2AfvkwvgY/EVDw8xYALdcEaMvPtICaV7SmXqRtAmpmJwN6HUBj1wBNDigKugFA3U74GEDdby8O6O5GAX1Qgs5wjghoXd/nCujJAFQthzL1g3UCmwD0y6fo3YwZUDf6AA0VbnoBTXdT+gCFR9j5zsYBtYugswIqdEu5nt3VAD0woHbYw0AXHcYkHq4XWYdnQIccnxBhQGFB0DkANf8M3CqgUIMXgJZJ17NjQBlQALTaKqDNf8A4+rUAWjCgCtCjANRpBBWCMqBWCrQcKC4VwICuHNBDwsaV5aML0K5xTMavWN9fHNBqXkDn6KGJPbODfF2DgCY/Rw+giVLAiUg7oxM+PaDFkoD23pu1Ajopok8LvzKgMrYLKHzWCgHFqfAMaH8KDGgugG6gDj8SUPM3rgvoOQmghTUMdE2AGjV4mApfBrrh8wL07AU0TYOJA+gMKyozoAyojDwA9U+F7xgImhbQa+bvOgBNN45pKUD1vqVzAlrlDuiHu7tf/f7Lh+g5ndGnhV9NQLfRDS8uzN8Jf+yaiuSQ63wjUW+q/EQGlPqQHEAfZga08TNPQGk1uzkB1Q7kDCisx/Sr3//yTfSA0OjTwq8MKEUIUElnQnWuAuh6uuHDgD6SoNkDeskM0GIrgOJ6dr/6veiPj5yUFH1a+JUBpVgJoMbO8M5l3QKgjyagac9RAVrOBqhxLHtAOz96tYD+9FVT8IQlRYSgcfPio08Lv94AoOI/NKCHQOFmTYD65nKmAzR0B5YKE1Axjr4kQQHQh7kBfZwBUFpLxDg2A6C6D4kBDcUHUezENZmaSnzczvDRp4VfXUBB0C0DGqodOr9S2MdTAxpYT/lWAJU9FgjoQQLqFEFTnmO9LUATb4pkd8JnC2iD5m/Vonaflx9Ir4qgNw+o8WheBVDPOKZ4QI06Ox5YKaDvD2Yd/mE2QCsT0ISriTCgawEU6SRAf/pqQUDF03XMGlBt0ThAbT8NQekNyBhQ+iQX0KLz12eMIKBHJWiGgFp9SBrQJH+tFgWUprl2nTQDukVA5fPrAxSHgcYAKh9OWQBNWWzrAvSyEKBXFLQb0McZAaVO+CJHQE/LAVrnCqhVhf8U2Q0ffVr4dZOAtjrhRwBKT6cFaKo3rghtiXSZEVCnG/5qgqo+JDkVXgOqiqDLAJrmDnhmctJAUAY0RUQA+uWDaPdEQH/6aslOJAa0DSg+ntsF9FqC2oA2d0EAWmlAHxcANOVyTAzoEECtFuKoiAG0UVOMAW0A/XR3F7k/UvRp4dcWoCTodgAV/+EC2n46PIDC87lFQLWgI05+cnQBKougMwIqPpoBbSWwDUCtjeEjJ3NGnxZ+1YDuG0B1EXQzgBYK0KaiGAco3AYEtGs3uujoBBTexmUAvY6gHkChDq8AbQTdGKBTr0QBejAATbmvsQa0yhtQQ9DYyfDRp4Vftw4oPhkEaB0J6EH1votnagZAfReipiLZx+cBtOj6iHlC9SH5AKUiKO4rlxmg5sG5AU28KdJ2AIXFRO6i53EyoAFA6cFQgIamIvn91P0tdeeO8pExEFA7rcgcLtxx9D5AryKo2QlvAmoWQdNvzJkzoAUtxlQyoGtdzm4TgBJHJqCFLuuMA1R+zMKAeqYijQbUnVRlAnoNQf2AVm4RdAZAhZ9LAlqre82A3hygV+phGB0hQA9JAU1zVzoBvSwK6BWy+VqAVm1AkyTQA2iConQQ0GR//xjQFIDucx7H5AVUQSEBDa4mMgDQZI2gxQBA242gMwG6fD67gB5sQI+wqh0DaqZgASqentSribQA7a6DrhVQZ1O5u6gFmaJPC7+qG7ffG0XQvAE1+kg8gHpfTQZ0sSiciUgMaG8KLqDFDIAeNgloxIIi0aeFXxWgu13OgJblcwtQ7Wc5ENDC7yh5tx1Ar1mHt0Yx+QA9ipXpZwMUuqeSLse0BKC4HOjsgKphoNsBdER3fFwUxfsmANBdVf3ww8ePP9T1++ZoUcybcNooy2/LUv4HXlOBX0QAoN81z8V3COj71tW1fsWM5igA+r79e2NCPJvvEVDft+v6RwJ0ciJ09vqYcUX6n1OSGXNiMnkBaJMp7+kB/K7JIggE9L0vm0aH0Qn/XgOaJjvF0yUANQ/Snh7yXk/NSwJU5pcEVDyw005epUA5IgEVnxzx0d9/33fAvj0ToncgPY7//HwnZnL+8s3wWny06/jVKIHuNlUCNUuTpdyAPDiSvqcEWtdihlaiMlFPCTQwkj66BOqOYlpPCdQYBkolUCiCyhKoKIKmHsdUz1cCLQFQexz9DCVQOQwU5hcnLoEWGymBmmuA4sIiXz4MnhEffVr4Fe4cbFiYO6BS0C/ymrSAvYDqSr9/QtI2AF1FI2jhjqNfDFBqAhW5PAegztGZAMVPmhnQvhFSawWU0JSYitr758F1+OjTwq8uoI2gWwFUC7o+QIOr2d0eoHCiFqCwzUdWgLpNoFsAtOOk1wooLWSHgeuBDl8VNPq08KsCtHkKtg1oPRZQKC8SoCluy7KAmh+zVkCLJQFtPjPpenZ9gE5/mcyZnDMDWmUOqFUCXRrQWgPa3QSywogB1PNqyiZQbysoASr325t8rj2AXm4UULcOPyugCaciLQoofVB2gNZLVeFVhZ3+vVwVfjuAyoehBWiJo+m6AD0sA2h4QfoLAnqaF1DzMpfNaOMeK0CxjioGMs0IaLUtQEvZ1TPlg3UC2wAU1mLCMuhnXI8pYlnl6NPCr5sBtEwFaEtQDWiaV5oBLcxMMQE9OYAmOzmrEz5fQOXnMKD+EMOWzBGgHyImI0WfFn41AaVu+EwBLS1Ai9oQVM66HgCopwiK3m0W0GUFbQFaFGLuLQJ6PM3VDb8JQA8MaO9c+A/KTxoGOnhfj+jTwq8S0F2tepE2AWhTZhwOqLImACjs6CjX6p98rkXRsZ7yhQBtNYKmAHQFjaBWE6gCFAQ9GrM55wX0kiGgZgFUAprqLbUBfexdTWTFgEpCwc0G0OHLKkefFn41Aa2zBRT4pDp8G1A5k/MQWo7JBtQRlLo4lgPU3w0fl8OFZybnZcWAXtwiKAOqgwGNAXRsRJ8Wfr1VQD1VW5PRDkAL/ykMDwa0A9BTnoBWWwFUrCbYOxVptYB+iNsKflZAF+5cmBaDAfUPBI0ANMFtWRRQ73hX4yKT7Y4ee2IlrSViA3pkQFtRSED1pzQPOwPajp+/jt4JiQGF8AKqBJUTkQ6hgaAOoLagEtCPqQTtA9Q/EDQWUF8B1NOLVC8rqN2HJHqWi4sCdHfUqyoToKnObT5Ay/K+B9CpL9NigOJEJAZ04GnhVw+gGU5FMgGVf0yHA+oUPZcDNPADNwPosQ3okQF1QwNqpsqAeuLDhNXrok8LvxqAPsNgHSyC5ghoaQCqR753ACoFiwN08o1hQDHhkw3om1EETT0QFP18bgGa4OMR0JYPDKgVS3UifYpYQZkB1TEAUPEfLUCRsBagpqDiPwDQagOAthpB62sBWoYAPZ5mGMckAS1pMk+RF6C0HKiVqgR0wgcbKZid8BLQ8EmvFVBnQeU4S6NPC79KH5rHK2tAhUdYhx8LaLt0ZhZAj6II+pRE0BsHVNfgTUCNOvwpM0B9q9kxoPZ/3wygVb6A1i1ApaABQMswoNYgn8UBFd26ralIWwX04gJKRdD5AU2znt1CgO69gB4Y0JUC2tkEsr7wAPrx41BA28OXegCd9toVqwN0OUHtPiQYBmoCWh11ETR3QMukgJ48gKZbjml2QOttD6SnJtDnEuvwWwH0YwtQey6nVecfBOjLgoBWgIuOWQDFt/AKgJYeQN+UoMm74UOATn/Iiw0AWjCgDGgHoGocPXT9SkAPagU8H6AWphLQNEXQRQF1T9Rp6L0eoKIy4AIqBcW6/byAphrHhIC2RjFhHT4toOZHMKAMaMKgmW1QJZdNoF2AwqvZAejBdmZpQC8+QOOewH5AD4V6ZVYD6FMl53POAuh9ekCLIYBOfJkWBvT+Pm9AP9zd/er3Xz5Ej6iPPi38umlAUVA/oGV5j4B6/OwFdMprPRrQmEcwBGhZuld2vC6gFwvQJ1kEnRnQVCPpi8UAPS4DaFMAzRtQsaRyA+gv30QPCI0+LfxqdiI9bwzQj72ACkH9gBbGYZynbfYizQ/o3h3HlArQ0iiCwhpyS9bhJaBlCNAXKoICoIdkvUgEKPz5SAhoAc/RIoDa4+hnBPQ+a0DBzwZQ0R8fOSkp+rTwqwVoCaN/8gVUedgGtDIALXsBRUHpdad1LkQR9CmBoEsAqkYLdQJaXANQ1YeETF7U6yiLoJVdh18xoIX8W7BFQLtOerWA/vRVU/CEvTmFoEPXok8EaJkzoHV9Pjd/AzSgH2HypQL0qAClXqTGzzaghi7KUAR0v09Wh6eP7APUHceUDFBD0KUBbdfgW4C+VLi7XNo6vAEoflwiQA8bBJQWu88SUJgLj5sbN5X4wYvRJwK0FIA+ZQ5oUbxXgFaVBhSfZj0Q1Aa0loCaguJNOBCgexvQ8e/1AEB9A0EjAfWPYrIBxaL1ygAVgs4BKHbCpwSUBrR6V7ObH9BSzlgf/8E6ARfQqnsy/FoBbdD8rdod/vPSA+k3BGhzGQhoJUd/uoCW5SMA+gy1urrGP7ouoNqZ5IB2rGY3L6D3+hqhAHoNQMsuQEHQDAAtqAD6sBSg1qenXE2EnhZqycsYUKSTAB2+I3xSQKscFwSVgJYK0JePoiYYByio1g3oxyfzrRh3sksC2jpHL6DlugB9yQLQQhZAH3xribhzOWcCNM2S0CFAg7eeAW0BCu8z3LscJ8MjoCCoBBT7IsR19QMqLlp0D/UB+mL2Is0J6MUP6PBnMARok8c2oDsEdKG8NgHdy054E1AtaNJueD2OXj7VRQJADwpQTwE0HaDF4oDK1oHsALWq8J8iu+GjTwu/IqCvGwUUCjIeQJuC2OMjNYJKQMV7q8uX1wfUGQiaDFAlqCiA7hatw5ud8Azo4IS8gD4zoO34INo9EdCfvlqsE6m5cQagTzkD2lzB4T31IfkBrRxA7+mPRj+gx0SNoOsClEbILpLXbg1+aUBhjeZtAHrhEqgvGjXFGNAG0E93d1AOvRqgOfUiQZa/vpqAqi0ecW6vA6jogm8DWlXHXkATjAQdB2hd/7m1a0T49zsBfSRBoQn0BPuULg+oKIDuLEDbjaCHVI2gswLqH8W0BKCptsXTnfC5A0oD6TEiJ3NGnxZ+tQDNtBteAgotuQagWAR9lOPosbWiBSguHSoBbTeCwoft09XhEwIa/ICBgB5vHtApgyliAJ1wEb6p8JkB6i+jD4woQA1BYyfDR58WfqWB4hJQ4CQ/QIWfGtDmr4Af0MIBVHhSGzX4o68ISuPoZwA0/DNyJL15xAW0HA0oCioLoKfFepEGACoHMqXthteAHpYEdKcrK5kACitiZA0oLCZyFz2PMwWgF9WLlNs4JgnoWQH60gPoownoy/oABWHmAVQVQa8GaHP7ZR8S7kNN3/YAmqgRtA3o9F3ZtgpomTugYyP6tPDrhgB91YCKN3AQoPc1rsIvl7HoBfTj08vERtBEgKrV+AJp+AAVv3NdQM0CaCegSXuRAoBOAYj83BCgBQMad1r4tQ3oU76AwrDP96oJlHqR5FR4DejjWEBfEvQijQb0zXoIpwAKgoom0NM1Ad0FAU3dDX89QEv5qEwE9Dg7oAUDGnla+HXTgGIRVHbCK0AfNaCNIqMBHXl/hgB6wQGrRgIuoGBhPKDU/NvYRAXQ/XKAeppABwE6/dxmBrSaH1BnKjyd/1MSQYvNAPrz19HLKCcHVNThswa0BEBPbUALE1Ah6P39swEomusZCaoAPSZpBC3GAloPB1QOWG83gRKgj/D+XQdQ1QTqBVTV4RMDKjvh8wXU+fjZAe046fUCehe7iB0DetGAviKg2AQqRm46gMpnEQF9eBArH8JCn6oA6iuCOoBOrcOPB9QcSwd+BgUN9yGZgEINfr+coB5A4bgf0H3CcUzXAPSCgJYM6MKAjjU0+rTwayFuHAwDzRzQ8/n1dSceWQ3ofu8DVNbhH2Dzgn0foDQM9JiqEXQ4oNZA0MSAPsoC6P54FUCFny6g7W74Q6JG0PkAxYlIIUDVuOIcANXDQBWgoTu/VkC/wFwkXJP+ioA+SUBzEbQTUCEodcLDs1gRoA8NoGK45RELluBnw4kXUOHnqgAFP3EB6WAavibQZyWoBPS4KKBWE+hVAZ06FalvJicAumNAIZbtRBppaPRp4Vcb0Oc8AYV5SCagpyMVGrEI6gUUtm9FQD8KQOF39gFAG9A0oJP25hwK6O5kdsPXXkBDn1GUfYDKMUzLA6pr8C1AzSVB6axSAfrqBbRyVryKupaBgJbZAXrJHFBl6ELL2TmAijp8XoCWPkD3WGoMAvoAgO4EoI2gog8JGgT3rV4kCWgtAZ1YBBWPa9ELaIltDerzbUCxAl8Hi6AlLTzvA/RZAFrTNM79goC2mkD9gNKq9CkHguJcZQY0mMDmAP0C7aHLAnq52I2gmQFaVY2gjYd1LQGlbvg9ASquxQT0Hv3cQxH0CV5ZQWgfoJPr8OJpHQTovgWo6oZXgPo/pCgpPKOYnglQujnmHsIjLiYmHEB3u3ML0Ive1uOUsBvenAofCWhottdmARXXmz+gn+8WLIHSWiKXS669SARodRYeNlcCXRQmoKc2oA8PYhL8bnckQGn1Jrl759UBvXQBSj1IwQ+BmVZkqH2cRtJLP01AZxe01YfUAWjacUzTAPVm02BAH6kqMBlQ5/dnAZSqNJkDinouty/81gAVRp72ClBoCJVvihrHBEOYdgjoSQJKPxkAtIZxTC9iTdApjaC6CbQH0KOnCu8AevYKWtJU1UeRmc43ANBaFUBNQOfObQWorsHjuZuPbiOoPY4pRU2ovRhTFKDeQv4wQI/q1o6+hCIEaLIFQWcHtPlk36YnAyMOUFqNacleeDkMVAP6lC2gJw3oUQ2lP7YBfXgQtVgJ6LGC3cjlsKcgoK1G0O77439mpgOq/QwBeo+AimEG9uxPCehR1+A1oHQ5PSc2Ojyd8IsCKvwcAeizl9D+YaAwkn5uQJ9GN+LaKWwEUBoHOkLPlIA2ty+vbngL0P0wQKEbpfETSp27Sg5iOp3cuUiwuL0J6PA6fO19aCYDWvYACt3sNFTJOgXsQxK/uDNq8KoXSVbiQ4WuqWEDCjX4NqBS0NkBvQwG1CvocEAfqXlk7CUUgvo2oJf5AQ2f9aoBXXwm0vYA1U2gACgUK/FKTEB3+AP7pjBkAOrW4WkYqAXoy1UA/bMC9JkAbS651bkg/LvHuf5QGLcH30tA97oGbwCKgrbbTtOEPYqpH9B045j8gMpGxM5fxZvdvh8DAd0lArS1GFNiQA82oH1TkdYL6DXmwm8G0MZPCejeBrRyAH14gAYq+QM7WYOnwqqvBi88koAOrMMvBGirexYXSoFRrmJ1AGPwqPTTA6gSlCbZJxc02AnvvI6NCjMASk2gLqAfhwHauh/Sz4mADrnNcjGm9u8yoEkj+rTwK4xiyhxQMQxUNGPuTjRq6QRlxg5AHw1A9/udLIAOAtQsgs4LqCEoAgrd8BagrSIorTl/j4MMzqagCGhNgKoavAnogQD1N/xNimAn/ABAJz6H3YB2fbT4a+SbMxsD6COOEfMkM6io3wVolQ7QIm9AcdSnnAt/N6YfPvq08OumAMVRSzsCVArqANr8xwM1gEpA4Z/rAtQeSV9rQLWf5w5Aa2zjbQCtWoDCaAVdALUAPciPTy6o3QkvTs0P6AW25dKAJngO9USk0YA6gqYAFLKj9yYXcg3b9q8zoGsAlB4vyB81FSlnQI+7DkAv+JjUGlDxs+QnAWoLGgB0iKB9gPZdlAvoG9ThLUBbjaC0ZwdcIQFqDL+H3cTPPYCSGP3vdly0+pA6AH0yRtLnDeg+WIenWQ3rBjRw4xlQP6BqHFNWgJY2oLvdcQCgRwXoUQFKP+0HFEp1R9kIOqgIWnsFHQho0QNoKSRsFUFLLIDStStA5egneDEQ0L2qwVuACjHmEdQA9NgJqCqCJuuGnw/QjsWYNKC+ImhZqtbV7nNfDFA9ESlHQBNE9GnpywsDmoOg1If0VtHyGFgAbQGKP0yAHiWgJzlrngBtDaVXgN5H1+GDgELjfz+gxzGAUgF0JwHVguLA6+a3QFBrpJcJ6OMYQAe8HuMATTIXyQvooIGg/YAGNvS4dAOq/BwAqHcm5zoAVSfPgNqAPuUK6NECtO4CFAU9aTpll7QFqBoGuhZAVcEFAa20QxfqX2oDCpV4zacA1ByoINK5R0EbPx8f/WZ0hf9Kncs2+5DgzEKAXsTGhilnw9NqOcWhDWjPOCZdIA8DGiiAIqAnBLS0AVV8TgV0/GooVgrjAaXTYkAzAdSXDX5AYTdOWQS1AT3hfh8CUPHPHa32GQBU+olrwElApaCi1zp4rm8zAtpYyVUPCgAAIABJREFUKJbgt4qgZQjQN9RT/LQE1PDTKIJagA4XNAZQowmUPr4D0Mcke8N3ANozjslo0TBvxpAmUAPQxzag9wMBxYUTwoD2DmSVP9yVhDOOfg5APRcwNBjQhOF7USWgT1iHjwP0qAGVmJi9SLDDPAF6bwD60QQ08GjMCWjpA5TKNbDOvgjwUwNaVXMBGrhS+6qxNVO8msc4QCc3gprj6OMABT8nAHrGbngS1PrY52GCKkBbZxkDaOeQijCgwW749QHqdB9duxMpZ0BP30H3iAloZQAKnTMS0BMButeA7gOAPhuAWnX4mQClkfSluu4/C0Cb/8OX7hkBfa10VVjWCw1AQUwQtAkL0KMXUPAzGtB6IKDQBCrWZJE1+BCgF7jtFqBTHsT5AC26AL3ggDEqghpLC5ZmT90aAe2dyxkN6G7DgOrFmAxA03XDj2/78H+aZ0QxdsI/ySXpPIAaT5kJKP4DBvXsvYBiUQjWyCsdQF9GAlokAfRZASobQUvtp5wlIABtvu8H1IwQoMMErWEZ5O58lgXQg7A9BtAUdfgwoPuq6gPU2yJMgBaDAQVBjU9NCmjHBcgf7UqFAZ0MaGUDmnQcU3/rWOSn9QIq+5Ae1bLBAUBPWAAlQI89gDbvkhiy8uLU4cN/3IUr7bNFQPuHMfkAhZo4FkBNQM/QNy/7JWC1TwIU+ukJUPgX+vkaABT9jAf0rQ/QQgJaC0CdPiQvoE8IaJJGUD+gl2GAir1bg4B2VuEtQO81oDDSbGgdvhvQ86BepJ4B+whoPR+g2Ie0TBvop7s7nA7/Wf5jAUBftwAovHOoIgxw1IDCZu+F/GkLUKrJQ4VXAap7kYSfBqDeOnz44ZwIKA0EVdetAaUZ7edXXYc3unVNQMUP+AB1iqAn6obvA9R7yuhnH6BYYBNv6d7tQwoDukdBpwP6Ogug2KR77AZU7aItf5+G6g77K0Vlw1Og5WoQoH0D9iWg1QYA/axLnb98E7kuU/Rpqct7NWf7pR4ImhrQ9psqAa1NQOGxDQBanYgN1Ze0N8f0qCJoLQD9GAKUBO0C1FeHlzX4KEBrCSg+49JPsQ2UBPQ5BOirAlT5GQCU/OwCtH3O9QBAVY23uX9i/UC7Bu8H9EUKWvo3yIsIcxhoC9CnrhM3ATVvhmqRiAJUFVLiAC2nAVrKbsdwGmMB1c/+SgC10Px89/f/wYC6H+Z5UxWgYmv33W4ooCcbUKXJ3gD0BQFFXkKA3ocBrWXzpD6aGlAhaIUtowSonGbVONUUP5WgBqBuI6gDaPDl9gAq/ewStJCA0tKATg3eDygWQY9a0PSAyl6k4C+KPH8Q9vkAhZOCcfR9gD7ALSVB5UizBQHtScUEVCKfKaA/f22spfzTV0u1gb6e/YAmqcMvA2gVDehJVCSxCTQAKPhpA9puBBWHewC119xJC6gqgtoFULwNOAy0BehrC1AaSS/9DL3cvuZe5WcnoNLPoYCqOjzOh0gBKA0DdQANFx/xJwhQpwynCqAHMPhlGKD3OM2cAB0maAegl2GA9s94AkCLjQBqlUAXA9Qcim2MY0oB6IARLnGf1npTSwVoLZYEpa4hrDiRoOZLQoCeYEU1KoB2AUqjmLDlSgGqFhTpBdRdc0d3wvcDqgaCSkArD6Difw1BsQYPO4zSOHoHUPiFTkAfaEe6AYBqP8PZLMf81DQmzG0C7QYUBb0moFLQkYDiowjdRmV5kUN14wD1rGaHgJ7756IOAfQQBNR/29cKaFOFV9X2BtPFqvCLAjrF0wGAHnUfkhfQCwAKympAzZCAop8dgL5IQP0PZ60AfU4IqGzvlIC2iqBQAD3R9Z11N7zqQ3oNjmOSfj6oLT2tM/e09tZxgOLddAugPYACoZMaQVMAWo4D9Az7yj0oQPVQs2HDbQlQLz80mbenF6zsTWRDgMKWcr91/rU9QMcLOgTQPQ1iKmHaNfjpA/QYBHQPr4QNKJQdmrfpgY4OBLSq5MB3dTgW0FJ+FgIq8sr0MwQotu4ioFAElYC+hgDFbehwJyXZ7+wC6l6p4WdQUO3n00hAK/k2d9+wYHhncg4FFKWzBdV9SAMAPWlAn/2AhnGDhPwzOc1G0PClD5lzr0YxtQEN1eFXC2hTBNXx6yg/bwdQ5wNpGKgP0DIEqBrAhE2gDqAn/LQXF1Asgr7oRlDh4GMHoNUUQC82oG9BQK06fKkBlTM5hZw1AAqd8r6h9CagD2MADU9Gkj1I9ShAlaAzAKpG0gd/UXTCk3QBQDtHQrUBVc0sA4fbJgS0KxF3GOhwQMuBgPY3+YcjBlBT0KCf//Uv7969+19LAJpA0KSAekfMyE546EgULnx3jAKUKoluHT4IqN0IWppD/JyTrcA75+mdAmjzeS1AzxagJTSBngxAsQ4vTuZVDbw3AYUrdwGtPYC220Q1oHUXoKoAKoYmyVFMVR+gYm0YVQStcFBIzw1zg9ohyi5AT10AGYA+mw0YrVFM/k/QgKKgDqCqZDsEUE8KDGgXoeHi519/907Ef//PHABt17l9Q+GjPq0TUDEXSQF6IEE9gB5bgNYuoC8KUGgCHQXo6zRAKy+gzy6ghqClW4O3AKUCqQkoXjkCCvEAXRZUbjYFnQ4o/jU6ugVQH6AJiqBlOQTQrjo8NYGqIqgFqDWKyX9i/YD6uurM0OPoPSkAoLtOQA0/4wAthwBKt1f8c0WA9kVT/vwnUNQtg0aflrq8jACt2x/YASi08Tt9SBc4hIDCsCfJSO0F9KMDaKsO/xiqwwcBFWWxhICaRdDSD+gZFvujlUVCgD4qQHdaUH3mvuHY2s+34YC2avBdgB6nACrpoBc4GaBWH1I/oKoXKQhoELdeQKs8AN2tCNC/YNnzr7/7b/+eBFD8+6wOw3MyL6DjxzXFAIrLs8Eh+xUpFJU72Ar5KKd9yuO0/TsxCYDKAShGIygUQSsaojILoMZAUCzgif4g/EDTTyqC0hxPXYPXgFY2oJUBaHMeWIfH0YqiC16sRLILAWq/hqpGUIcbQVUTKO61SYOYqn5A3xDQ/URARb6+zg2o//cNQB88gMIcp84iKCYUGAYaBWjXbPj2OPpZAA2fZU8kBvSPWPT82x/e/e8sAHVfrFkA3cmRmwQoFUDxuXCfcFUErUxAH7EXygUUm0BnAbTvajWgdBdrASh0S1mAVrIIWsIqd6I8uTMAxTq87IS3Aa1dQB9wv1IS1KzDhwGVeTIIUDk6dSigWATdjWgExRVXagVo4Y7KAUC7epGoE77VizQG0AezFwk+9gEniS4FaFjQEKAdI+kzBvRvf/jHf4V//Mmtw0eflry618oFVLUhBweCDQ16gs0DfSuf9X6aI6gcxRQA9CUIaPMNXMCJBo0+kqAGoB/VTPjLxemGR0ArrMOHAT27gk4DlIqgIUCfBwD6Bl/pD0ddOoA+KkDlsk94ot7x2JQX9VsEoPtWAbQH0L0CNO5RLOnZw3tWtgGFyfD70I5GFwdQoxAXCahoHmkB2vD5QK0/4fr1VEBNP4OAwkQkaDGZCVAaxRQ8y75IC+h//QtV3f8kmkJF/APFyA9s+PmxrtV/luW3zf9BEfR9E0XR/N/4s4XNzMX/m0fM/xzxac0HWJ8gAW3Otsmq7yDq+p/LUpx/c+gH8U37Y/CncAU8/GmMGr4lAP34gwjh53cI6Be4NQ2gTXI/0Dc/wkMnShLwffdkAdDm3n4rQv2EBrTvcglQ/Cy49OrHHwUG3zb50/zjRxmv8O9KfKOpwX/33ekE17fb4berSvx/Jb40X//8Z/jHj7tdc93iNonf+E4k1NyAh4fmHnwnAG3OuxZnLc9c/Mu6DsqQP2OGiK/efG0eIMqHp6cfoFtInFbV+wg0H9dUD8SF7CGvIH9jHkX0k+4PANp6mhWgoY+AdTvvm/tyfw/3gi4ergn+B7rxgx8AyUMvkriz9+JDMERbenOr4XNLuLP+p6GAcwZAvaf3Le48H7wrMtO+LY2zbyfSJKMA1beG7njHPSdAxT+//975nnFAAhr8nLhIBehflgLUeOb6X/rWh88OqBBgh4DCbAoClPwUgP7w5AW0qn5wAS3xW0JQNPIHB9Dm0VeAAq87qp6174w4F+ndaEC/E71IGtAf/YBWGlD0czCg4s8MXLMEVPiJgP5oAapfReO0sX2EIpCxBCj4KQDdfzcMUPjwnbgSAHQ3BlD9B2YUoPAHMwQoXlc3oHAKCtAHG1B44OhzJwHacS/1X725AP12A4DKiC4YywK20QlPVfhnfyOobzGJ7mj3LgxYvbzj0+jzzE8wmkBxuTSswsttekWN+8lXhW/e+ZcnWISZKvCwbDjUZ/dq802o0e90Fd4ZyCR2oheC+urw0OdzbjeCRlXhaSCovHCormMVXtfgqQ5fUeOoqsEbVXisw6vtPagOT+u9H2Q3/ENTr3zElUioo1w3gnpntDiABhbgt/uQYBRT1V+FvxCg1I20i67Cl3IH0p4q/C5YBYc+pHs1aciuwuN1QQ0+NBEJT0EuaKeXxYOnSC/bEm4ExRp8aC2RC7ynAGjwHsh2665eJF8V3hoI6vmdL/jp2N4n/p1hFX5mQKs2oGUCQAesXt71adiCmgJQ4WcvoC8AqN5qCx99PZBpNKBv0YC+mYBaTaBnWnFJTJP3NYGqRlAH0NoD6KMD6LMNqDMXSQ0uPaPf3YDSpARcJn8goCjoqEbQYYAeO3qR2oDSxQ8F9IvuRWo+QgNaqlmz3Y2gUwFV7dayGdT7UwRoFQS0aP+OBaj4nQwB/dMigOpnrqsdOhiy6DQDoGoBPnqITEBVH1IXoC8A6Av2A5GfBxNQLIDagNLWcqqLfneUjaDtk7UA1WNgRGFsEKB6IKgEtA4BWtHeSGIM58kP6FkD+kY/jH5qQKkAKsbG6iLosxyB0O7Lbc5PnUYQUEiiUEurevqQQoC+idtLG7REF0HLIYB29yJBHxLsxmr3Iuk+pChA72ld0bJ0AQ0VQRMBqv74hXqqbgrQOXrhhwDaWptnUMwDqFUE1YDig+AAKgT1AIpFTADULICiJtCLJHrZsU/eA2hFk5TE1PtAEVQCerZXtCsmAVoFAaWOeE8N/kyrMLUAfWwBKpevatXhw4DqNAI7mJR4V9WQhnYNvhNQWlgqHlDtZwJArTp8NKAnE9CyxL6pAXV4KOmWfYD6v0k/oPwcAKgeR58cULj/gbPsjUGADt9U7o84/jPZOFB7GGgI0J4ZE4GQM1T0i5UA0Df7M0xADwpQ5ecBWxztj6kqH6BKEwL0BQugehYF1uEflaBVdYJNwxYBtJKAQkHTBbTqBrQ6qxlJtL1HXd8/6rGyOI7JBVQXQZWf5lsIp2Ocg38HEwEoFEDhD1IsoErQLAH9giuCakABHNhSLgpQ/1JGQwHtGUpf4OTimwE09UwkB9ALzR42AYUcbI8C7I8WoLIKPkpQ/CgfoMcwoEUA0BcVAUA/dgNaEaCigFo/PIYAxZf3OQGgdf2tmovkAnqmVT7NGrwBKNl5dgC9dwFV66eGAH12AX3tA1Rs/Nu8Ow2geD+HA0qNoOJ0cPHrOEFbgBbtaSHFeEDRz+6ZnD5AS3yGtKBddXhcMA9meHhTgAEoO/88z4tTAB0EqP6B9ICOH06eGNDUc+HbgD47gB5wQPIIQcUrZb1Ysgo+ElDxThkjt/F8HUArC1DxbLSXg7L9LF1AqQiKg+wdQHFnJOyDotUuxHl5AZUv7/NIQOVIerhwC9CWn3qZT9qppAfQ5qTE+3wwAX1sAUqD843OCPM1HA5odwG0F1AUdB5Aj0FAqaj42AGoyJ8YQMlKB9BQERSH6k8E1Bw+EQQUavDnEYDix176AH2dH9CI+Mu7pKsxDQK0kobGAkqN0wkBrXQRFD5EDgM9FLT21/E71QSKf1x7AS21n7BAGfUieQHFRlDohML11mjbHj+gcjKn2YM7dCp8P6ByaTpdBB0K6JsJqGoEJUBhMxANqPEGtgE1TkAsOtrK2DSAwilFAYorHatNTLoA3Qe6YTSgTi9SFKAVjmOqzQVB4wANNYGqOnwXoDr3gkXQBQDdrQrQxOuBBgDdyb3RiwL/mCOhKwL0TQF6UgVQCSh2/WLmm31Y9DlPpp+HAKDop+6E14CSoArQ4759Z+CRrDSg5XhAyxqb+L9VczkRUL3NpiyC7owavA1oZQMKTTIGoBUCigVQtZ2SKoLq0TA2oK+DAL23AW3OYTCgcs2TPQBaRgBqjFF9NabCO4DSSNBOQFtF0HhAZTe8Bag5zd4rqKrB9wLqf5QiAY2twqul+MRvZQVoIKJPS15eC9BnC1A9ICQWUKzBG3U72Zk8CdBK1uHfaJ74zg+ozPoWoBc1nd0D6MEFdNcN6An3pGu188sCEI1jmggo3MRvn+XEbgC0sgE9v9oFUBPQswdQcUIHH6CnAKClA6hdgw/U4YWfjyU0gU4B9CgBHSpoSU3QuAr/eRygVH93ALX7kAYBCoLagD460+wnABr4tlODv0FAf/4fS+zK6QVUryYCdQj1Kob+2PkjAGh47ci+jyNAzSJo2QGo/jX3g55MQFFQsz4rACU/W4BSI6gQ9Ci7vKkh1E4DfaPlRMYCepSAnl1AK7ksiC6CYp81mKOKXxag2s9LF6BiU8+2oO5oQhdQKIJ6AaUC6DRA4xpBFaDSTx+gl9kBhTGQIUDv+wHFu8eARgD6oa8TKT2g5wCgWKVdDaD4aaCAXsgXavAn3QQqquAxgMJTYgEqp6cYgOrBHdSLpDac30tARUuplUwQ0Lr+GAFoRYCKT/m2lICSn2+2oDsNqDHFUtbh7QIoPP96rWMEVNbgm4tuPuXVBrSEpZ6M17DVlYWAWve6IEArCaivCTQAqKcRdHAdvpSAyrVSw4AGe5EMQO9dQNX8qqGAHmHFfxPQR7cO7z4QWAC914vCes6wD9ByGKDY3uQF9JAXoNamctcD9NkE9F4DWsXV4euaxJO4qJmd4wCtNaBqJV8DUKnBd3Zlrx9QIagqjilAicg+QGHt4n1rYV6BnhrHZDSCjgT0rAAFtV5fsSBuAkp+nrAA+vL09PamiLUBhRN1AD1KQGlD5AbQVxtQXF3TBNQZCuBpBFWA0qiw0YBGNoLafhqA2r9OgO58TyM0gcrSp+pEf8a7pgGFYaCBcxoMqLcImgbQ52dD0KsAKicieT5mWMQA+skaxrTItsbuMF0b0IYWDWg1EVA9CnQKoHYRVAAqRjEVWgPVh6R/0f2kHkCPCtD9rhvQvQLUWZRCoGcA+jwG0IsC9NUFFCisaaiUBPSkC6C1ijCgFwPQygD0KAGV+FD5pW4Dahd024IagL4EO+G7AB3ZCFrSgIVXXYz2rQ4eAShueGIDKrKnH9AKAAVBHUC76/C6Bt8PqOdZcmvwwSLoBECf1wZoUwD91e+/fBY7yv389d1vovycAqj1Dd2LJHZlQ0DlBrlVTB1e17lJzPSAAhQE6MEGVGdYB6D0kLQB3cuOmH5Ad4sAKvzUgFYK0Er7edSA1mZQ3ilA1Wka9wwBlQVQHAiqq79QAIVPwlkBeG5nE1DKaA+gOGx2OqD7iCJoWdMupKrlyVeDJ0D9jaCqE94oK8JY+CSA6o/tARR2aBkLaBkBqNMGWhqAti/PAPR5TYCimj9/Leruv3zTWHotQJ9pHyjROghLlNM7GAsovbYOoG+tNId9XK1a9KgOX3kALUcAeij11E+qwxt+PluAmoLu91SH37fq8J2A4q0dcsk2oNSLRH6+qQImVeCp//xIw2LlxcMqTj5AL1YjqFEApZH0RhEUXqizB1BdfydALUEbP2GTEANQz+JHwwCNqcNDs7FuYQgD+hjsRTKmrBuDNkcBepSCuoDea0DbgkLp/V6sODoB0OfhgNq1y15AywhAoQklcJP6IwpQgSbR+blja+PFAH2UC5zhKzgZ0NrcPyd2XqgGFB2uYEHjWvRxFpGAPiGf9aELUFCkBeizCagUBwA17YBn8jwPoJWqiitAoQGU5jxagNLOFpXuhDdO0gH02AL0VQH6jCVZXYf3AHqmcrG+ABdQbwF0EKDHGEDL0h4i0AnorhdQWQQV66VCY+pwQK0iaG3W4B+N7n1fERQLoH2Aihd1GqBFAkDLfkC9LQHDIhrQLx+g9fPnr//+P64N6KMJ6Dka0Fq3jcGEGj2J6G2oIcanvakKK5D8BO2UoonoaBRAEdCDDWjrowDQ2gT0oJ4WBWiDSOUH9MEC9NQD6NnsRdKADrhmMRBU/Il4tQCtsKRHf5NUBZ6KacLPFxNQarz0FECtRlCU82QAqtd4Kp+NscB4HSU2gRo9SL4iqAT0hDO74gC94ChKBeje+MvYff+oBj8YUF8jKAEKhQgL0MNIQHeyCBoDKEzWHwNouwnU34tUEKBuB3HWgH6C5k+syV8TUHxqxFxzUfM6xwNqVrltQCsENK5HygQU10LG/tnKAbTsKagAoAafOgBQGBwIhlRU5rLvjdiQ4RFbSvdixA8BatXh6W96uwgaDejJA2htAGpuUgxNoFVVmVtYUnZiOdRdCUv1JmtAqe0C9nyuVB923Qeotw4vbuaD2Dt4PKBmI6jK2bLn2UkLaKkAlYLq2xYDKO0VbQJ6rwF1BzKpGnzXaicK0NbNaDeBeougBS4W5PYh5QroL98AnZ/uRNnzp69WAahoZRG5TxZGCGoBijOQ3mTbZUUtayPKs/iJ0k8JqEawLIcA6vXzgCv3wc7o5GcA0Afd1RQCVEwgrFuAxvQh2YDi6yJvp56IBfV3WU6DP3UvLUAVoU5uu4BSARQ/pjKWGVVLc0hAnRq8Ndfe6KUyAJV9SG0NBgKq6vBl6a+N6myym0CDgMIfSz+gshOeAL33A9o5DJQApd1FPYB2FkENQEMdBhJQ32TOdg3eByi0fHn6kNIC+roYoGIY068FnY2jDabXrsJLQKFm+AqdmhGAyiZQE1BAtMLsUg3QQz/OBrSaAqifT1k7REBprY42oCCoCehJ9iKZ6552AFpFAFppQL/1A7oz/RQFxxcL0It+jVp+egDVHyMmOmlADYzEdZQIqHHU18oqAT0JaLAAGgmopw6vxh8Gb5vbBIqA0gwi6/KxG74b0INRBLUAFZlzjAGUBDUBvQ8DigNg9nMCWsh9k8cCSuXcAYAOHMDrixhAxap2f/dvcjj9tTuR2oC+RgEq19uVgGIBlEo2UtCh54uA6kp881gGAW29Ka2P8vpJvyRwAA3ky9cG9NEAdHeirc/6AC2nAfotASr9hMRE+5XBJwJqz3lUr5G/C1YKCngqQJvb+/QmBTX9pCKoA6hsXzEHml6wCRRb8Y4SUF91NApQo+QTum2RgIJs7lmVNBEJxR4P6EX9cfIA+thRh1eABptAuwCVNXjZceUFlHpeg4CGB4J+oVFM8n9WA+iXz3ei3Pl5xESkWQHd09IUr69jAJWT/CSgqmclRlAJqJqbeDzRe3WsLA57C6Dio4qDL+TuT4bVZh+S2Q0PMFBf/Qk37mnMMQGtbEDp8W0AreIBPROgz2C7KoBiB8DR8dMugA4FVLzlqgYv/NSA7sx1SRSgRg2+loC+2kXQAl7D43hA3/RcJA0ojafsALTdBCrVawEKTVS7Vz+gtOa0+PcEQJ9Q0J0U1AtoqwgKnVcTAYVKRxBQOXJFPGViIMLzFgBtau6i3ClKonEV+BkB3WP2jwH0rDoXzBq8DejAz5NFHAPQ00hAL8YY8rafF7mWJNHgBxQGEMoOF9j6zGoE7QQU9xoacM0a0MoHqPATB/4nA9TwkwB9Pe8sQGmnJABU8/ls1eGloAX4CYAeCVAfBsFH1x0JuodnchCg/ibQIKAt11UfEj1SqhdpFKBHBWjtAHrfASj4GR5HLweCDgbU7oZXfo4CtFwroOMj+rTk9bWfHWovU34agIZ6BNtR43q7MP6+0l1INLpcAjpUUCriyIZQGvaI/2PXx1MBKrXoA1QLatThJaC1vlYJaDUc0IsCtPkVAlTNIqChBzag0k/zBkhBewGVBVD0EwA9A6ByaTxQCc7eqMGDn8+y2cMCtMabdNKAtuvKl05AW0VQDWhYUG8N3gco9SKJhVPaxQgEtKblZqyRoLoTfjCgJxwaVsNK1uaunBpQqw5vFED7APWtCGoAGiiCqpHTUwCVXcHlWgD9EFltXwjQ3ZEEjWgEpRp8hVNy1PjPN2t4+XBBaznWAsbtqK0evIC2X5RW+ADV/dYK0NYi/Lagsth3pFWIdRHUANTqRSrGAVr5AcXrNQWNBfSiClOV6ecLAgpFUByEQX7KyZ0aUPmGWo2gsoOrrhBQKJ4fARDPSUQC2lcE9TeB9gDqFAxEZhmAyjVjW4CCn/ZnGteFgL7pIig8UYafBqDPQUCPXYDKJZXL1jewCfQcBlQ+9jDSyl3mYiig9QBAd4sBGj8BPgmgzncUoA/Q1Hc0AI2ow2tAay+g5zhBDUDNsS20TI8F4fsB01W6AX2m4ZV1N6Cq3iwFNQEF9Fq9SAXODJ4IqOmnBWhTdBwJKGzwdJJ+NoC+yDp8GFDTz2erERTnTYhDClB3YRYjugDFvY3jAHWaQIcBagtqAopF0FICSpORAND9cEBPR7lXtAmosdOHVYeHIi/V4PsAPYYAxU5HQ9BrAIoPvLsOVkxkDCiOd6RNIqgIGgHoqwRUjbBWI5tMQAd1JGlAz/bo6pkA1Tj0A3rE9UQMQKkT/rndCDoG0Fe7Ci/LeBJQLSjYFwLUn2IL0AoQflF1+J1R/VB1+GfZBKpriHYj6Ftt+kkbn4R2n+gDVDeCWoCGnhu3CdTohA8DCo+WdcsA0ObGACRFG1C4vH5AsQ4viqAS0DoEaOkB9NQFqKzD9wNalg6g+gWAv+ndgLYukAAVP1P2A0r3P3QRfREB6JcP0V1HMwMKfp7MlygGUOo+knV4XQC1AR0iKNUQqbvXqNbhaqAJADW7XeQuUK2T6wJ0r+vwQUCFiBGAwlzOnQGNFq4uAAAgAElEQVTos1yH6klftAmoLIBad0C+PR13Qg22wfZPC1Acg4N40t/EZ1oM1GhhsxtB4Y/lkwT0SID6C6DdgHqKoIMAPQ8EFHqRXp0iKBZAHwFQELQwBI0HVAiqduoTgpqA+urwOIYKpiDAWqKhG0S9SD5ASzXxQs4kfjZ7kVxAnSbQIYDCw4jP8moA/fIpdvDSvIA+AqDHnd0IOujzuwE1G0GHA0rNihpQ+As9E6AShxCgbh1+JkCrfkCloMK+iYBS/9GLbgSVgGKZTlYqqAZvNrCpURdvMlxA63hAh9fh4TnGYaIRgFIR9JUeVeOGEWFyzS67CBoL6IsQlADd1XKStAdQvCYceSpr8GMBfVYVqefSBdR4/icD+rweQJ3d4Zeayul8xxzHZAB6xAV6BgKKDzGKZwCqhg5agPYLqmrwUNLRfjZP2K4N6IDMagtqDfwxWt89gAbr8DsHUL2LET29YvZfCkCfHEBrWXicACh1QrmA0iAMJInq8JIoF1A1H74F6N7aXcqO8KNLggYAtT4N2gzGArqTf+v1DZM1eBLUABTHNkGrx74ylm1pX5cGlAQFQHcGoKKq3q7D4zQoWYPvB7TVNGIBiptT23V4F1C3E74PUKrBV72AYqM9AxrdCKoBVWMXaxtQnA7vB7SVggZUfJzc7BZey0SA2o2GxvCPIKBOERQxr6j/mWarqiIoPWi4+J49IK/rLF1ASwTU9BN3bnT8jAG0kBzIrUBsQI8EqMw3LIL6AD3bgD4hoDTVVTgQOImORxefGd1e0wNoTZK/uoAehgAqR19hURD8rAjQeiqgLwagWlCaaa+eNLwk9PNR1uC7iixw+i1AzSZQvP6LDaj59PcB6utF0oDSkJIuQF9vG1BcYzK6EVRuvUv1WJyL9OYCGhC0zYtqAjUA3dOic+60zLSAeprn24AeW4C+WoDiYEkD0EEdZxJQHP1iAPpkAXqQq74/+QugUoRAigaglQdQGiwmx9LTggi17IP3AVo7gB7HA+oKikziGh/Wp9W4bxTec2e7UOhv6wVUC9oC1BBUACoEFWXTKEBfRGuIArRWfgYBVTX4UYCWqisUboAGFFIwn37ZCe/kTZaAToro05JX2AEoFkCPI+rw8IpVBKgaSq/8rAhQ7ywZT/lMNYFqQKn8mQhQp8QWKICGAd1hL9IuACi+3OJzBaBlDKAnmgJoAfrSApT8DAIaTlDcCgCU/DQBxRE4xkbxZwS0XQBt1+F1DR4yC5bDjAYUR0OZdXgZ1h+FUo2bqGMAvbQArVWB3QT0xSyCSkCbyzsOAPRCGyCI5b8JUBK0xHmiBqA0LP2ZAKUpCIMAdepJRgEUx7jSH1G4Z9bDLzvhPYDKqUqtC/xCLSW9gMKMtVsDVI7PnQIotMyLEokXUFxPBG+9xymPLwagMHBjL95JXHTu2AJ0SF51AapnP3YD2iqCWoDSuUpA5csNgA5dAwAAPbmAGjV1CagQ9MnYpCQO0EIC+mIAimVRLIISoDQLV2SFF1C7CGoCCj1I94GT6H50DUGpNakNaGks+CzbF+Rkso5hoFAENQF9M6gx/RT3lWYjCUAfRXoxgEpBJaDiEtBPE9BnD6DHribQ0DgmF9DKKYJ6AXXyZhCgb7AtWRBQGi/MgI4EVLUDVnIbI+qnrWCOIFbp2k7RY+R8nmwChVM77qWf8IBdFVCsYEIR9CgF9QFKLzdU4YcCCgNBYSTgPQAKc0GfXEAP8DQ/vYwElIqgyk8AFIugClC9LdYr1iy6AKVVXwFQOb+powDaAyg8oqoRVD2J5p8h7Sfc5EoCqhYkDPQh2d3wJKiUxgW0xjWZEFCqwUcB+oTng08tAHrwAwoPmKrBdwJ6oRK0XYcv5TB32oHwzQXUfPK9nfDYCNoJ6HMvoOWtAop/114BULVLoxZ0AKAlAXqWiiCgys+z6ptuC1pSCcAeo6KaQAnQvQAUX6tRgDqCetoMuwA1BaWFSf2AUje8frl3YwG9vwdAC3wdZUUdA8sDYUB9ZXrnXtCv427yqg6vlq2W22LJImgQUBJUAqrmh04BtDAEVc3xZhHUBBTbhySgldwUvgdQIhfGr0pAxUP30iqCNoA+akDtdVvc63IARUHpXYKerQOMj3IaQRWgtDrWOEDlo/fq/F1IBijN6cA6vA9QaoYVL3prKeuYiAB0HZ1IGlBZALWLoCMApYFMFU5ekW1ptVmJ17Uxz8QZswaPs9caP2XteSWA7nQjqBrFJFfwVKuY7qDBahyguCekHppoASq2c54OKPqpAMXxNz5A231I8lJ1EfRJzQ7FXBoNqBDUqsOToPI2On5S+4J4vXFBgiGAmoJCtt8ToGJHeykorGP4AB3klepDigD0CUyXgNYeQOWDZxRA4wE1avBiCV/cyEUDem/soNgDaDEAUCiCegDVheCtA9r+XlnK5ct9gPbX4TFTqxCgtFXQuSVorf10x6i4gOpFhN1RTAOzygK07c1gQCu5ND4UQXHBNgvQStUlDUAH+nmhAe6iz4EWVzOc1DuRqm/onlP3rDtTLIoBgKJI+E56CqDWZKQaO+EtPycAKqcK2ICqTmunAKoBfaOVW3oBPTfXReZKQJvDDaAfP0pBa5zF/iCG0kcBKnuRnqSg1RGXPqQ/go2g+mFTt7JWzccTAH3VgNaqF8kGFLspIwHFW46zZMKA0ilU2wbUGzSQxwR0B7m+iwL0bAIqW0BrXQS1BC1pJLR+mFSOor1XAbT1yluNoND7/aLr8FQEhZniWELCEaEGoFEFUOpFAkD/+Z8fbUDdZlycdhi4oO4ECVDy84323Ktx/KKsw8ss7Aa0onIcFEDlelVyS8qxgBYKUN0IKoug1oAdDaha1QTWcAkDeiBAcdjym/yjrwA1i6CPKCgC+nEMoLX8gwobB9QhQIWfO7m+dffr5gXUaALVW2Crtt1HQ9C6H1BvL8kAQJ9VAbRcClDLUtigcy2AgljU+dMLKI2t2NGz2AHo2WgGxa5Vq+wnsxT6BWQTKLQPGYC2dueYDujFZLx9a2xApTHQjXTCNR/r10otPCyeXlWHbyr6KQD1+dkFqGdkbSsdDageKmQCSiU6zLgQoLoIWlMnPP357ajBRwBqNoJqQJ9bNXgFKP5NDo5i0oCeK2rcrWgNLqzBCz2loBUK+iB3uh8D6BvNjKdVX+oWoPJdEC389O4NAbQyBTWbQNWoMtk0oQDF1h+o4viWyVKAwoPgJmoCKuoCHkCfrwvol1++iRQ0+rS6vgvTA2vZh2QCOqARVAKqXjG42fj2qRniZ92MJlsMcGKYKSh9IABaXQPQ9ivv1uEVoMcWoFDuwzmssgg6HVDlZHs2f12rexEL6EV8quVnIav1UlAD0FcJaKnDAfRNAbpTe1lMAPQQrsMb3SVuEyiO67wUwwA9v1JrdY0L9mEBVACqKvGPKKgC1F34yrkuD6BvOIhCfiAVQY1HHt+XXSpAZY+eFBTacTWguOGIb5ItAQoVEQ+g0k8qgq4Q0C+fl9lUzh8EqLFN4+4IldUBgGKzjA1oJTvf24AKQcFPXUd3BHVq8ADoMQjowJyyZrO5v6LbZXsAfTRKadCNpADFtrdLC9ARVfgjASoXscDJ2V2Aei6oJ0GhpQJUimMWQWGXOSUoFUBtQM06vBoGCs0W52mAmnX4o1mHv8fV4AhQItQCFH9b3i0voOJxBfkFN3Lg0zMAinRKQSsU9EGuPICAhp83B9CXJxxk+1EB+iKLoDagYrAGbrVFrR9dt6YLULggGlRGjbs4FqssD7J0+dIBKO7J8vLUElQB+tYJKLbCXgvQhfaF94cH0EoB2lOHjwIUBK1r2q+3cougcnEIG1BzBPtYQK31FNxfcYcGtL9FgJamMUJQvGoFqHjzpwK6Az8dQL17kkwAFPqK5VrINOjcBfTJA6h1W6wiqAK0UrX9SYBW1AhKrBiA0mBb7DGpjD4kuTVTGFDZi3TGIqgx3gy65qnoSYKKEtcjLjIeC+iTCehHA1Dxl7CwGv7BTwQUb3xfeQVGvBiAYh+SKoC+ySIovD/43ApAtZ9BQKkVpw/Q5nZ1AFpdC9DYle2iT6vz2y6gx4pWpusFlCZH+AHV8xtNQWvViEW/UJqCgp+vQwEtioF3YgCgvhfeAZRGBCpAqQ7vAkqCJgTU4+chWIO/9KcnAa1xt2QLUKx+KEDPemV6+7bMCKiuw6Oh1DAAK4uo8Too6KsxIkn+dgegBwmoFrRyAKVm0KqS29w05yEB7YBBvWK6Do+AWoIWbhEUxhUlBVQVQWv93BbST38fkgSUztvdMUqtkh4AtLw+oJ9j9+WMPq3Ob5d2Eyj5CY9aTx0eAT2dVMVNAXqWY+GtIiiMazJ2GH82x8NRxRAeBe1nYkB9wzQCFXg1zkr9JbcAPco6vHhsYLiIaGXCxwze6ymAUt8pLJLu35Y5/BehP+A8Za3XqcOPAVQ2gVZqNNtUQI1FmaAvSQJKBdBK2ukWQAcCeq7O6nfPNIxEQWcKSkM0RwPaEvRgAQqLe+xUDX4goMZPWTV4zFMEVLzB9/cP9ODKBRBO3j4kBECVnJ39TjSgbx2AYg3+vCCgzjCmuO09ok+r89tw/3aGn9DARkXQAbNzoZCgKuRykooX0DP9+VeA0ji2MKCi0BEAtMmnBIB6p5Oqb2lBCVDVCLojQOGxkcueqZWJ4bWIA/QyCtAxD2tdaz/bgKppnm+6oGa/dVJQ2QjqATR00ZGAQvcKLpIHN0b490pb3L3KplBjh9TBgFIH2ZkmXOoCqKzEw1sg1+lEQLtudQhQV9CDWYev3QJoCkBryjkhqAIU/TyGAa30rF5rtf4WoOcQoBWOVbwSoJFr00efVvf3hQK4Gjn9GRRQKUA9QxsoFKA7C1DTTw+gZhEUpmboR0oVMJYHNHSFpQGoWwSV2weJ6yDwcAQ1Ato5INITsNJxG9DkBdCL3KrOApQujgpjugja9rNVBCVAd0kAtQTFXiSa5agAVTsdSEDrWEBlEbRSgL68GILi30lo2IK9MsHPcgygRsf+i1wqTz/tUACNAPTiBdSowcsiaFXJ9jIZFa500A/oixJUjrvVu7cQoM4oUgvQ4iqAxvXBzwSomm6Od0E3gspwf40WItmddg6gsnHJBNRfBIWNX58tQF/tJlAT0JafqQANGyfXy9HDigxATzhdywX0SRZSRwC6o8XP6HSN0UozAKrujQT0CRYKfRkJqDG5Jx2gtAsqAgrTKoxHSQOqf7cbUDmRiZon5JpJFqAgqMhDAJQWiRaAdpx0GFBT0Cfxahkj6HHLL1mD7/cTATUaQSWg2k9dBN21/Dz6+5BMQJuTfZIrpcoBa5UeYCr+QK4E0EkRfVrd34erJ0DrWo6bsZqmPYCWnYAac4naghqtoPdGEVS3cNmA1j5AizGA+rK27Jy74wBaW2Ppd1geMgB9eTFq+WMBLWcGlMZb4b8NQHFDHz+grZsiZ/7PBGirCLrHFcN2asF8/ffYV4P3A+oWQV9NQPWgzYY8BPSo1jjtrsF3AeoKKoeB1XLX7tPgAqgLqOpDMgBVRVDcOkEO6qaBDf69ViSgYjLrR6zE6+FqlQ1o5QAqpiahnzcOKAhKs3YVoGccLGI0melQflo1eAWo7lUyCguqCKqKDvc4b9oGlOqB4KfohydCHUAvgwG9hN+q3rmPJawZroSU7/aO6vCvqg9pMqDQi4SLR76ns53HTz+gVL6usCpHu2SGATWKoGkB7ajDixLhTq33PBlQ2g5EA6oF1ZMKYKd7ALTrnPUrpnqzFaCGoGJ+pxz/ie+FHkQ/HNBKV7J9gNL+priVw47apvFaArulEqDg58eXJ73U9LNVg4cHwgdoqXcevElAoQ7/Ck1Yaukf8T7tZI9nZXZ0UtBz4BZApaAuoJag2HoFUOLwaA3oq2oCLXEXLmj5QkFNTTCTEgHa9aslCCrLhCCo0Qj66gMUX75RgMIa9uX795QL8wFq1XrNRtCKFrs3d2XpAVT1IcF89ESAVhagWAStaQKYA6ivBt8LaIVTOmG4hCx1u0VQTDoW0CcXUC3oEwmqB/OpBtAhfkI/484EVDaBGhuk0n46ci+co1pETPwtCAKKgr48URHU8LMyPl3cNbF2iPG7JqDQULxYG6jRcfTpqsOYaGfJSgN6MBpBz3K5RTt/SwvQowto1QLU6EgCPl/POGhQF0HlisQtQIHQFIB6c7Zv4Lk4D2NVG1kcFg8o7gCsavAJAAU/DwAorh4/E6BGi4xSp4C+2pc2oO2tsew6vOpDmgNQsw6PfeKOoOMAPVeqK94A1BBUo7OHtLtz0XjFaEC6BNRqB8U1RkrtZySghazD4396mkCxwU0BulNrvOCldACKA5meLEDrFqCvfYCOfijxNo4D9MNVB9LTzpJQ9vACSoaa+ataSASgx3YJ1Jho1BIUCpnUgg+LNjzLOfL0PQVo+ainUdYWoJRHKQDtDWgk1WaRoDtZBDUAterwYwFt4Hz/XtUCZgNUJ0vq6HXunmD6kxY0DOjZAFQuRtnl51BAvUVQ4eceB9b7a/C6MO2/M2Y3vFy5NQDoy0fZangSG3JNAtQQFDu5HT935Gd7Hnr7CoYAKgWFu7c3/DyGARXVPgmo6EZSfp49gNYuoDQKdClAnSGgV17OTgQAKmaUGLvzyV4k31962UQCNQo/oGajqC54qi9yq52dFlQXQPXiO/cS0Efsx7oKoBcb0AO1KMgi6K4NKAg6ElC4+e+LgmrVc/hpr6xNgJpL1dcuoO07gm+XyKydA2g5FVBPHR6LoHvaPN0B1NMaEQT0oACVXZmi8d8H6Efqt4ZqcAygBS7W8vT2ZABKgsL2U4afZ6jADS6AOoBCE2irBv9G0+FkT6cCFFsifHkDgFLjNxVB1asrpix0ANqcAwF6Xq4E+qkN6BUXE7lgieTNBPQgATU3PTRWMVAlfBjyKJeA1IBWPkBpbR/ZKnAmQOl3S6wtKEDF5Eja3EsL6sKxDKAXe13vEgXtBVReWCygB1x9rJvO9ICq03+CG90JqFGHtwCVG/IkAFSPdjAAPerZ8W1A5SpMnYA6K9o3D2VjmBr66hZBTxLuSYBqQXH/PjW6AfqQIgE1GkEloK8uoG8SUNEKahZAj94CKPSBiNEUsg5vDkGExdHUBzf/tQJA20XQuCbQ2QB9awFqDYFXd1+vZYh/QS1AcSi9VSQ1BFXr6OBH73C0mgTUqsHbgApCSxeOwXeimJSxjmZlORegL0Yn3oyAti5OFXgJ0APW6OW+AoF1VnAyEgG6SwroQQ5d3Bl1+ONxOKC+O+MF1OiEtwB9QUCxJ8bdjb19XQaguNqVCygIioBqQV8VoINq8C1AqQDaAvStxjqQ7EYiP0OA0mwjCWgld4gMAWotBwWAvi4KKCIaOftoCUD1yj9eQKWgpe6jswDV5VJrqSXjkbWGg54BUNq61hgEqgE90AbdFMoplUMLAeoICpuz46uNIxDSAHpRgGIv/LKA6vPH2aO6Dh/aCQabyAQ/Rh9S98yugRlWqM2XrSKodtQQ1AG0a7xFCFA99DUAqLuTm+e6OgB9swQ1AYX5KxEFUAnoqwNoy08xNFfeOQIU/BwC6NNHGI5MDaBWDd4LqGgDVTN+J75n+QIqS/76+SvsXiQFaJMBxsB3aAIFK+7VwiA+QKuzJ+TofZozoXw1AS29fhbyyobeghkApSKo6aclaGwT6AhAU/hpdV3j8k9yMB8VQb1vtiqCir+fElD4yWSAoqAK0JNi1AQ0ogY/AFBTUNgnjwD1u2NelwnoARdcfSKQ1IcqQN9kB5YCFLb9GHBjXEADBdA3nFCMgO6pB34Pb1oQUCEo3Afxm2eavjQG0AlPZQSgkyL6tHp+QAN6cYugryq0oHo7rLParx0mFIUApQVC24IaS44bxV3aiq2A1b80n+0CaBygEzK2BegjbdbUC2j/6pw6rgeocfpyJpoC1F800qMw9gioGircOTV2MKBycRPsTZZ2GmvWjgS0cAHF5ac8gL7ojfKiAFVFUAWoIagJKA6hiqnBA6AVrGgn/qss6y5AqXv/uFd+9gFaEaAwZb6Wu1K0ALUm4z9fD9Cfv4Y1mD5HLsU0H6ByeUgT0OrVJBRpawEKozmNxcrtxZLLoKAaUFkkNQDFnmEpqNfPxQAN1uEVoNjxU8gVySWgMX5eCVBHULUHk2wEjQW0c2pXJKCGoKI0eOoAVLV9jgQUF6BKA6hcFOHJYRlGqcuFruSah7vhNXgFaEVtJXK2oOsn7ZOqA/08BpoiqFiORVC56l2txnl5ADV6kxtAddVxSUA/U9/75+jFmBYFVMHX2lysue2vFqD6tbJ+rDQntbSeXuN1aNXgNaDGQKJiLYAesQfABVQKuoMZShF+4q4KVwf0QE2isggaeLP1lj4A6E6Px5wOqKzDS0JlEVSv+a0EdQqgQwCt3UdQAlq7dXiV1kRAbUEJIvTzSHvgDqrBQ+HWABQn/XkLoC8WoORnoAlUAnqGG4GA6n4uB9CzH9Dz4oD+9BV1vn+6+nJ23YDK0qMqgmo/5QMgAKXuJRdQbOi2x26EATUKoHJeMwhqDsQ08+d6gMo6PD6URiMi1dwkoFGJyIFaAwFN46cH0EMEoPV+j4Cq0flpADUFlUXQDkDN57YT0NIRVHfCQ09qENDuE3YAlYK2CramoOcEgJ5DNfgX1faB47COPYDSCkAVrGhozPZ6dT6+qhxAy2sB+kGtovzLN9ddUNla30y9TfB39KzmcdL+M6aMFqClDajBZwlbSDx5K/G0Cilm12u7Bo+AliE/hwMKDaqRt83+dYsuWYenh1K9tgdq/cIFeSP9XAOgOvPh07E52/tbtNY0TA/aU0eg+lZKQGl5wB0sTn90BHVr8J2Awt/k0hbUaAKtQ4L2F0AHA/pEgFL9mGrwQ/1UgEIjaLgA+oZP4FELeuwFFFZGbQH6ahdAEVBjRVJRPFKATp4KHwNoo6ZG88PV58IrQFtFUCrbE6BK0JIAlX1IsC2lC6gsi1ARtCWoWIpGvw163w9dgwesbD8L88oG34OJgIYHMiGg6js0ivrpBae1x6WxIkCLPkDlQn8gKIxFM74zFVCzDo+A4sYX8k9WrQAN1OC7ALUE1YA2nyQETQOoqorQ9n2GoE9PeuvBUYAeqReptgGVY7kptScDUBUdVXg8Hxw5ZgL6YxegogbfAPp6BUB//trYC/6qu3KKgHvfASg8q2YdHp9C1QQqdq4qxG/L8YESUPj0Ave6aAuq1vLqAdR6s60rG3wPkgOqiqD02BiAgqBV/1vXSqMDUN/I+vkAPShA28sYylCA1jBA21ooIZhWFKC1nJwPa/wfcXskBFQKGiqAhgEtrMWQjCZQMqkN6IAm0AhARS9SLeco4PsjTiACUFmHJ4UjAfV9LG68qQFVgjavZABQOaPmuQZAzwzom+dRtFuLKlj/g7ZsqDsBfTYBpWEdno4k0QJQydnNrRr8wVs0sq9s8D2Y6GcYUPFy2QOB6KXvWcPcl0YYUN/cpER+hgAlQYNvtlxqugFU/NSwPxYxc29xdHD9YoxpPCpA69GAWoJKv+RGFlYRVALqn0BuX5cLKBQaNKDqU5+eqLFVA1pBAdR3vp4r0IASenovDy1oLKAX2V0sl3AiQF8NQGu51D14qZu7rwVoU4X/rfqPz1euwg8DFLfzoq3i4FuqCRR29RW/be2xKf2UgLYExaeHBG0VQD2AunmzHKDBOrwf0BcBaGySYUCxi39RQIs+QC9irRfcKrMeXNqOXLyADDU6RHY72twDBa3satNQQJWgLqAXswg6ElDV2x8GlDq0AdBqeAHUARSHaer1znsBDWYT9nbA0hTQZHo6qSKNF9BKAdr8pgQUVxJbsBNJlTobTK+7mIgPUNWLZAmKK32Qnx5ALUEloMZ+lbagElCRX6+eGnybjMK5ssH3ID2gVASl+b8uoDAjMjbJEKDi5NuCpgK0qw5/6QUU9lx5HNpfFjd1TBpqYCB3OEZA3QJoP6DiG4ag8ATiAqj4I7UcyasFpVEh3dfVAhQEVX4qQWkk/ZvcdQP9jAO0ufKqps0bVR8PtkBoP588gvYAClt51jB1Vb+RBqB1EFCzALoUoGIYE5ZBP9/dGaXRawFqLwqGz6I7742Wi5d/vl/1QMjCA6j2UwLqCIpPLwhq7BUGf++HFUCjAB38o6EPsE5F9cMbS5zI911GKkDp3rqCXgtQlSyMMLu/f3h4nBHQg7E4qGyRfJSCVjRypDBOuxfQotSCUgHQEMwUFLv/RwJa1LLi5QcUFz2WfvpO13cFDqBmARTOXQP6EgvoGV9t2EhJv5E/Sj+JZwS0oklnoh+LAIUq18TRgjGAinFMY7fljD6tvp8IAOotgio/dRNoqd63FqAFAWpsNY5MGoDifqv9gLazJvZOTIiBgBqCxj9KfkBV4dkWNJmfPYC2f1qmTIA+DvczAaBiyActb4iAWq0bgwDVS6GAn0+2YLWuRNDWcs/jAIV5EQpQEvRJl0pxD2ni23e63iugbng1stDasawfUP/H4hvdnK7YA3dvdiMZgOKnV9jp3gKUsmJBQA1Br7ytcQygailvG9CDfK0cQOnZrmURVO8SUeOf/ydsrNGA+ptAsRGwaF1Z5J2YEj5BcSZnm5+RxMnVBF1A9SkYJzEvoPpPYvundV4/Pt7PBGhYUDFrQwoKhR7rOem8O1I2JehO7wGlf8oQdBqghdGv4wH0rZJ7oA6uwbcAPZ+1b3juqgYfDahoyRYNMj5AqYCLgJ4VoDCQCgCtrgCoJDRyMdB5ALX3yAkDCusfyP/Y7VQRrF2HpwKofAUUoLjEpAVoZUxuJkCNjudCRfvKIu/ElAgUQVMCKpOwADU/xS5szXRl3YAqHS6w1AtidgVAYSAd1RrNkx4IKAkq/HxyS4BWEXTYmlp+QKHk0FWHpwWQBhdAEVCow1e0qYMLaC0LoCMAfQZAj0S18Y0AACAASURBVCFAQVAEtLIAhVLVNQAdG9Gn1fcTQwE9W4DKJlD1XIqwANUPtKrMEKCwEgn++ZcDpQM1+ICdeGWRd2JKuMzAsspdgMY/ST5AnWvXhF4RUJkp1wBUtICWGACofdI9Nx+7JgtjSxq5h57544VZBKVheyMBLVqC2oA+RQN6wCKoLIA6gF4sQKuWnx2AQsmFAKWVxhSgaoiCBBQFxYEAzQHaMY0BFWH2aLY3QMBi5wBAjQo8vgOGoLje9ZkeIDnVxC6AHoZAsSSg/jp8ygKoD9DW3w5ZZ03nZxSgxtMhVnqhGvzMgJqCwqBjmpzmbhnV28ABF3WQggqCX6gAav24WYkfVIMPA2oI2gKUllyOGa9hAdougF70tsov5mT+AYDWeKGqCOoDFBZHEAVOrMPTLjzff1/RSjI3Daj+j45ueFlv32lAVd+bF1DzHagloDWNJZV76JqVeF8NvuPKIu/EpPAWQWcG1Ff2xnfz2oDSLYgrgMZkWKAICjNkvWdsTdcaACiWYX2AFlrQgati26+YfCHgNFRDqAMo6Ak7oA4vgFqAvnoKoAQobSNi7w3dMVgXWkPgtVWASkF/NLY9dQClPTsFoG+LA+rsi3T1mUh+QFurJ+Iq8jTKlppA6bYdbEFdQA/qL3Ett6wiP/VsZ18XUmd+bB3QQNtFV6vGmAgI6sXbuQXLAKoFBT8P3pmtZgG0E1ASVDxnNa7B3yrmG4B27vGkrssPqBwJVruAPsl4iRvvZgFaSUCttxdXY6AGCNpWiuZvdQJKLW9uHd4sgIKgCKgayv8qAFUrEWUCaPJo7oX+D7EvuQjxta5/dGK3++6772CULQCKo7/gp4sCfr0sv22iLPUH4Wc1OftnESIjxU98W9c/PD390AQM+hUfuvuxrsWvFpQ6/uaV7kkrjMvBwFa48n0g4s+8lULwI4qkt6WVrsyy/7+9s3Fy3DbvsGxmPDfO+dJ44jl3Oz1XcdwmnjbZGds7Ttyt3ShR9zz+yP7//0xFgCABfgmAIBF48TwziW9XWpKvfsQjkADJyUpG7zwJ9DcnftGmnRpnVW1b/a+W1gLW3uFu8dlPTtWkX1T+bBd8/HO7C4/fd/p1S7u6bm8O3PS2PZitOKpdv9/ZO9QPp5dC9hS9yae2oh61cWqOd3eqSTlbbtrVn/9smlXbaI/H3yyWcWzbnabtgqoW3v6vW8Gw/FMhDw+n32qBngT9l6//8vBgNqExH24iSuqBWj+sjiLpy2U/VrOO9BPV9uacnNMDdTug1ojksXt0+G/NCai+C6of7RFyBH/bHuhsFzRxD7RxeqApe5nr653vz03WP35j98iV2/VA++enzE9dPffZWz3Qbg3N7IzdxhzEn9y6+oynvq6VHuihm+E+9ED7B9Afj90NrEM+FH0nFXVjinEHseuiDpejqtuwqJaqB98WFmtNPhwfw9tH8KqStgf6VS/Qr9sHxf99gx6o41LrviLbCNRhdRRJ3cJTz3FQF6Kp4w/nJGj/VDHHn/2IpHlw42/1jZY7gVoXfRiB+jhkW4HqJ8Qv+TNmT3IFmvQw3WO1sQL1H0MKCmzOoP331cwmu/OZlhZpjcDpMfnZSx6sg/sUAtWH8a/74Z0vI/3ZCbSbCTpzBK+qcyay3qmhhfZ2rX4CHR/DLwn063YKk5oI0ArU+HObQaSfPws0aPBmhb1/ZhRpuPxI3ZfxP9vPNkCgezMiaZ471p7CH07V6/st66ephnRANxfoi8QC7VbRCzR1BatrPS/QiT/1U/9uKtA5XZrtjRHo/NubZt+fHV19Sp6pa06g9nKPfb9wMKiZhRUl0K+MQF//3Z5B0+gPy7qXqrlypfXn0oocgbrj8OMbwmqB3ukHkKuBrO0F+vy09c1EXMYCNdcmWv5UZ6Y//sOd/vaeFajdATW7k5kupQU63HlDdUHbqF78wu2AZiXQ+S7ovD0j/adbgBbozfw5L1Ar0aX3NfqZVQF33r9QoNYJk8k2Oz+fEah6fRiqnB8tM8M7SQQ6XGTfC/RoniIeKND2GP6fu6cWtRMBxx1QfazXdUy6S//0MyNCBDo8iWJVoKd/GoEOUxyiiRXo5vcDdXGH4Y/dHIf+9jV/MHMj1BDSIFDz2XU7nH0mYN93QftbWb/QS+8FqufcqRl+3kfwOQh08RRo3K40CPRmB/DeAp0663YCVQa9s7+upjI//9mPBdr4CHT1IU+mrvMCPfRW6wW61P8985kcjx+rcXh9Kd/rYRS/X5426PAI5aNuWYsrejE5hl/y5+GgBPqVFujXnUDN04C2Eujj1oNILu4oUj/DwdwCdDDonSVQpwtqC9Tso86OMhFod0VG788yBOreLn+il9h1dAJNu/Fn1jm3/aNtmDmCVzOZriTQaRfUFai7NT7+NEeZlkAX364Muo8TqHHzaLmuQNXSQ3cUW6D6ZqJf6vsBdMX1n4w6Y9DfAa2bPLu8ohmBdmds/28q0LtOoF/pS6E6gbq9qDgiBfoUej188GaFvd9Wn/XJTgSqjuDnBWp3QPvGNmmOjdsF1UsbjqzO71o3F6hpgIYVf0YLtFECvaE/Fww6TmwIxf5qvJVAW4O650tGyvT66O0u6FmB9q8kEmjTPe/FHMDv7XX4YQm082ffakZdFvvSP/14rjWBjsfh+2tcXo/92Tw8HPUxfPcQHkugl54CvWAe6LZP5RxhH3wPH+wLff8P69pa0wHtj1ka/fczHdBJF7TrDDhd0G5Icp+tQDuDji260JAjd6XcBTqUf2uBfjkSqDNqNNr0lUU2pop9c06g/UmpJAI9HIdJ7kftvSiBvlC3Aetupm+eQz3slN0/jjbm1pKLC7YP4o1AX88ItLEE2l2Lf/rF0AHdSKAbPxd+jCW9Fxb6OcY+Ap36c/Lhdl9YVhfUGmHNVaAt6wa1XondldrZyLf15+Ix/CiwIcf+LJ9+aqr3ilIK1L1yc7TlK4s02uo7oPNvt3bY8wX6CbS7x3J3AB8j0L4Lqh/13gvUZGJ/FrY/u79dWfBIoMNR4Wj1rUC75yV9nY1AN78f6Ag/gd6ZI/ixQJ1F2Lv4rECPcwL1VNAWAlUsCbRJItD2EpbIP45d5VIx9lYNgTaWfq4n0IlBV+4dMnphdYljgc6/PcgGngI1T0rq+43B+8lYoDOzQMLPrCrsO/n25xqOrkDbolpf6i5ody2pEmh/4LjJIFIowZsV+AeWQO2Bn9MX0xmBNjNLGFrjnEDV96Q+hi9JoEsGNSeEY/Zga9mf39afiwIdanAO2/f2gfx2AnW/nd0U1pZo/m/tCP7Q7aG+dXkKtLtM6BjbAb2JQF8Ygb7WI1TWyk+Lbn358UigBwTqMC9Qdf+/7smyap7Da0egjkFHzW0//XT7DoAxaMQR/KYCnT9teEgg0NWTVVfBR6CjQHuBNrcT6HQDDdMY1pY4OT2/8F7/GLwFqm4tfhyGS6MEehLcmj/jBGrfydfMF9AXag+zpNolDwJtJ0jd3f29Fagp5YYCvb/g/iHBmxX4B/aJS3cusLob9sfdNLHhOjTrO91ZgnOafyzQfi3aoMPNcb39uaFAZ53TiBXozBdi/65bCXR2C+f8eV6g49700psXlzOpy1ugrUFtf0YKVPVi7mau4/DvfYx5MdxHrTF9muP+8+5D7vsMDw/t6tub+XaXQm0j0B8/Chx5v6VA17qg3aOwzASKvZmCNgwvHObbm/vpDmeg9uZ097BHlSDQudY9fBYxO/BAeGAXMnTlRol1RfTRzDkswJ+hgZ016Cwrn7yzY15PoLp7MPnz/pyVtZNfKNCZ4mMWqxgLVG1od03HsG88POx1F3QQqP2xItAW+xTmuAt61z8Lqz+CHwS6N19W0/amdymrS2O1jmN3Txxnvy5OoNZnEbcHG24u0EWDmq+ElQ5oE7KeTAS673bV9bcHlDYV6OyCjUGj/Xkwp726W3zO1B63XMULc+/TRt8IoD0m7G8MZpa8LtDLjp0CBPp8H/EwuQwEqm4f3z8KaypQe3hhtPubHmrT/YHzctebbaw/88hiS4FOW7d7vFuUQHscg1phzeQZ01C3FqjbV4qpYJ4QgbrfU1EC1V3Qu8lDSePFrNA3+VFTRtWksWYQ6MDDQ2OO4ZVAj6dfLBywBhMi0ODrN7cSqHPc3c3CGKZiTAXaf1lNT+2bV9VY9cJJxJAj+K0FOv6C6F+4sF1uKFCnqq5B2N22mchClp6LQPdbCzTy87ME+rF5qLNj41gxa/r7pjT9IeGKQHUHdCOB5nVD5THnBPqldeHQ8AfOX03b29AxnR4sWu8J2a83FeioeTcyBHpwGuFef9fZsY4DC1p49HBmAKubZH/LbyfQ+A/QEqgZQbIrucyfwzVXjTlTOxFo0/qyXf1X+n7O7Q1Ch14vAtVYBwLzAv3ydTdqPifQ4U/He/bwr2a+Pe5LEuhhqSUsNB9vNhXoYSTQVX8WK9ALD3bHhAj0ks9vEKh9b7+ZY74LBXroZ6rOClR1QRHoCvNd0KadCNwJ9OgI1DmG7/50Zs9e/sn6dUkCnd9jyxaoY1DrC20hrqBFZyjQJFPGbi1Q/TAZ6+ao4/Z3aVW9kT8fb68RqDJoexr24WF48XYCvYjgzQquZFag7Q/m2vWjeRy89QejDtnMnr38U1gz6CsLLiwtS1/5bsc9mM0FallmdF4mKqaBfAS630Kg03ouEqizHPekWCqBNp+PNndvC/QOgS7gNht7pMg8bMs8zdj6A1egc3u2k/BqKyhDoIdmwP11yQI9WNZcP4APLjL+ZJI365t0eR9wlkliCy5JJFD1KAT3Vopp/TkYdCRQNY3JGFQ/0ccS6KUrli/QxppiOz6635/1IwL1Y2uBzowbLaRVvkCT+DNaoMFrXxRo6qpmBdo4AtVPpNj3Ar1wrz8EngO1Tns+5nVD5YNzqmjIoxfocAXZSKBnGlyAQP2C2Fo0i1x2MLO5QI1BR7vB5Q31IoH6ubQOgb5onxF3afM5v6LG3eD2h9aXRqDKA0agl575P8QL9D67QaS5LmjXyTzaz/J1p+6cO2PmDrosx+8dxOaiWaJ0gZr810eQbivQ5swu47VJCDRsRdNxDS1QNQ/gzhXo5Sv2E+hoAD7LUfgzAp0G1X/enUmXch3/c6lVFC7Qw/igPogMBDoMw06a0SXt9IJjodFZviXObdJoGWn8uYVAr+vP0Q5g7QVKoE03kcr8wrx64Yr9BHo6Yp+Q1WONW0Zdye6ClEYLdC4px6DLHZbxvxYahWcQGYhmAVECXRTXLQVqTelfI2+BjlYfvvbbC3T40PV/lS/nBJpgxZ4CnXZBAy+LD96s8FKWBLoYlLWjL+/nswKdH27yqyy8sBshS6DJGuolw5nNwcegYQJN5M9bClQt4GYC3XdDpP2+YAQ6TKTSAm1uKFAt0YzvB3qYCNT0LD0Eunauqg9DvEAPggS6lmfgUi8RqP7pnEKFC3Qw6I0E+nnv0G7LtS/HArU6WhcgUKDWuUpfga7v3o0TR9ezjd0BMhDNEqUL1DJoOn/GBOZ2bc4Z9Owm3UigS/lfvnr9AawKNElVg0D3Tj+n63C+6Gfya4EmWXOAQC8ieLMiahmd+VD9ysnO6yvQ8W7T2P2KmSYhQqDxf5uXQBN2QKMFaulo3aBhAk3lz0iBxq1efQBX74CaTZ25G5P6jyvQZjuBPu12uzdZC3QYLl+bA3Jmt14bxl1b7JnKIgorgKwEuhLsLQVq/2JlV6tAoIc8BNqfhVUCTbPmMIE+teJ8UoNIgTenD96siFqsc5rdRzNzMszdr1cCXZ+sFD25IwfRXIG8BLoY6+0EOr7O6wKnu/NywjdnnpsKtF1IBgL9xSDQZguB3rfe/PkzJdB3fp+zQGf+NfNxnRk6Wkt6/DIC3XoLWsyxc8p2GrcnjmV0yUmFjQWaZP1N+yCqK58CPSfQQeHDDZVvKtAnNfvz+5e797798aP85oFOu6AzjclboEuvDkMDcTtAFqJJT1YCXWyntxTo3KbFbZK9E28s0PjVtwJNmsvylq4JVH+Ww/1AbyrQe3Xq83Gnj+Nzuxb+MNcFXT9Xub5Tn5msFHlkk4Vo0pORQOdSu6C1RAp05lcr+9rZxaVp7TY3FuiF54G9V7I/K9BG3SA01aoDBHo6dn/zbK6C//5ldpdyukmbT2ctqeV9ull6FYHOk61Am47o1pJIoCs7m9fykrR2mzmBLq09iWzsHGI+BL917OcfKqf+qw/hG/t2dredB9qe9+wO3rMX6MJ4go9Aze4/9/L8IH5ACFmIJj1ZCrSxiW0syQpbPyV07m+jt38J/8RSnS90swj/ELxWsV8VaP+LZKsOFuiTHoDPUqATg56LKuQ05+TPrT0BgeYh0PFhwXAuUoe1sUDXD2k8/nhjgSZY/bxBryvQxh4zUmwjUH0I/6jH30OfER+8WVHVOOOF+0iB9m85I9DDsCsg0DwF6rzSxN2vL11hcwb13qLoL4AlAhJLfQJhotA6BKqkeTqCb835GDoRNHizoqpxJ1ycOwW6dJDeLL88+fvgdpmHaJKTvUC7sMIXmbCwuf3Je4siN3+RcIGmW71r0JR1tcvNVqB6Bv3JnO29mTKcBzpuP+dOgYac5Vz6tJsmcMfOQzTJyVCgMzOJxr/xIWVhFx27ChKo0xtPWteMQNsxo9Env5FA9RT6d79Q/wi8ljN4s+LKGX2x9YceC2dxzp7l9Nnfw/LPQzTJyUSg7lnwJEtMK9BLDl2T+jNcoGlXP5z9SrrcrAWqZoKqU5/3wfdlCt6suHLGgwhTlS6/3bx15eUEWWcimtTkJ9BU7TJpYePLL5qUCw9jY4H2w3qpvTwvUPeT30yg8QRvVlw5gQIdK3Ic5xXOdWcimtQgUD8iZw9fgVCBJt/Y4LNfnkvdj58Lf0Cg3oy/4fsPaeE0zqRH0Ky8jECXyU6gyVpmaoEmP8cQSUhiqWcA9ItNv1AE2m1WZD1Lw0LN/LfouMe6vjQEukguAj0sHWtEk7gwawC6KIFuu7H+LAnUacsIdJHFcfVm9lv03GyK9EdcuYgmMQjUl96gGyupEoG2241A/VmemNTM7QXnJlMgUE9yE2i69p6+MHM01CRfcghhAi3Fn6ECvbiuCgRqXZk5NzVw4NziEOgyCDSAZvbL/MYIFehpWz8ft1klULstI9BlVq4emtkN1vXpLi7NPpSLaBKTmUATtvdrFHaN4edQAgV6te1IDQLVmxVbUJhAQxaHQFfIRqDJ59xcp7DtlVSdQK22jECXWZv8HvFpIVA/8hJo0ptupFtUVuSTWFocgeodAYEGkPrqodRXnAndbfNpjgjUj3wSSwsC1ZsVXdHYoAkEunqWNBChu20+zRGB+pFPYomZ3lCmE+jwCgJdIfHk9/UxpnCE7rYZNcfEAzT5FJaWjBJLy/SsGwIN4RoCvWwRDkJ324yaI4F5kVFiaVkTaINAz3Ktm10nQuhum1FzTDxknE9hackosbQsC/SAQH0Y3yAkfknXQOhum1FzRKBeZJRYWvQpN7vt9wI1bkCga+Rzx7A5hO62GTXHxJHnU1haMkosMZOrY2yBNo5AL99XEOiNEbrbym2OUguTnZgz8jsI9OAKNMHBikiBrj0YZ2uE7raym6NEKkrMEqg2aCfQFCd7BArUNmh2/pTaHitqjkKoKDFXoI0RaJKT5RIFahkUgd6IipqjECpKzBaokoMSaJrBRpECHQyKQG9ERc1RCBUl5gj0MAg0ycpECnS4gv2yxVwBobttRc1RCBUl5gr00D6mM91Tr2UKNP1tIVMhdLetqDkKoaLE5gSa7N4WYgV6lUexXo7Q3bai5iiEihIbCfRwEmiyqy2kClQZNEN/Sm2PFTVHIVSU2Figh1agqVYmVaDJ7wKSCKG7bUXNUQgVJTYn0GQrEyvQ1HflSYTQ3bai5iiEihKbEWi6lV1BoD99+mEOAk19UXQahO62FTVHIVSUWGkC/eZVHgLNEqGFEVhpVJRYYQL95hUCXUZoYQRWGhUlVpRAf/jkFQJdQWhhBFYaFSVWkkC/O9nzLQJdRmhhBFYaFSVWlEB/9adnBLqC0MIIrDQqSqwkgbbYAv1lR4rlAgAE8/Bw7hfJQKAAIIuSBWoI7hgn62NnhtDCCKw0Kkqs5EN4BDpCaGEEVhoVJZa/QN++UvwOgZ5FaGEEVhoVJYZABSG0MAIrjYoSy1+gY50i0EWEFkZgpVFRYghUEEILI7DSqCgxBCoIoYURWGlUlBgCFYTQwgisNCpKDIEKQmhhBFYaFSVWmkDnCN6sZBVmht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BCoIIQWRmClUVFiCFQQQgsjsNKoKDEEKgihhRFYaVSUGAIVhNDCCKw0KkoMgQpCaGEEVhoVJYZABSG0MAIrjYoSQ6CCEFoYgZVGRYkhUEEILYzASqOixCQIFABgEx4ezv0iGfRAr43QwgisNCpKTEIPNHizklWYGUILI7DSqCgxBCoIoYURWGlUlBgCFYTQwgisNCpKDIEKQmhhBFYaFSWGQAUhtDACK42KEkOgghBaGIGVRkWJIVBBCC2MwEqjosQQqCCEFkZgpVFRYghUEEILI7DSqCgxBCoIoYURWGlUlBgCFYTQwgisNCpKDIEKQmhhBFYaFSWGQAUhtDACK42KEkOgghBaGIGVRkWJIVBBCC2MwEqjosQQqCCEFkZgpVFRYghUEEILI7DSqCgxBCoIoYURWGlUlBgCFYTQwgisNCpKDIEKQmhhBFYaFSWGQAUhtDACK42KEkOgghBaGIGVRkWJIVBBCC2MwEqjosQQqCCEFkZgpVFRYghUEEILI7DSqCgxBCoIoYURWGlUlBgCFYTQwgisNCpKDIEKQmhhBFYaFSWGQAUhtDACK42KEkOgghBaGIGVRkWJIVBBCC2MwEqjosQQqCCEFkZgpVFRYhIEGsgvf7n1FkAQBFYaJHYNEChEQWClQWLXAIFCFARWGiR2DRAoREFgpUFi1wCBQhQEVhokdg0QKERBYKVBYtcAgUIUBFYaJHYNchEoAEBxIFAAgEgQKABAJAgUACASBAoAEAkCBQCIBIECAESCQAEAIslCoD99+urVq3/beivgPCqpE//03/1P5JYvP336Yf8vKypyS0cOAv3hE9Uof/3XrTcEztFFpQVKbrnzzatOoE5U5JaQDAR6+j78UKXKd2L2vDUt8pnc8uebV11cTlTklpIMBPpWfxf+8Ik+LoSM+cZqdeSWN6qjqQXqREVuKclAoF2j/McfX/1u602Bdf7xx1/9qf+B3LLmu5M9zQGDExW5pWR7gfaN8juOKXLnp09//b+fdGdAyS1vvjvF0wnUiYrckrK9QH/6tDuU+M46vwZZYsaQ2r4LueVPJ1AnKnJLSkYCfUugufNWz3754ZNTJ4bc8mcs0Le2QMktBQgU/DGdlvboj9zyB4FeHQQK4fzwya//Sm75g0CvTkYC5ZxMMbRTYMgtfzgHenW2FyijguXR9kDJLX8Yhb862wv0+Rs9H415adnTtz3VMMkte4Z5oFZU5JaSDATKlRHFYC5EUm2Q3LLnLVciXZsMBMq1ucVwCqnttegmSG7ZYwTKtfBXIwOBtrMLuTtMGXxn382O3HKnH2h3oiK3hOQgUO5PWA4qqtmbTEJ+vJ2PitzSkYVAAQBKBIECAESCQAEAIkGgAACRIFAAgEgQKABAJAgUACASBAoAEAkCBQCIBIECAESCQAEAIkGgAACRIFAAgEgQKBTM/e69b7feBqgZBAoFYwT6hEdhExAoFEwnUDqisBEIFMoHgcJGIFAoHwQKG4FAoXwQKGwEAoWi+Pmz3Yl3fq9/UuZ83Ck+GF5Gp3AjECiUxNOu490v2h/HAn00L7+/8XZCJSBQKIjvX+re5WOnyNEo/OPO/IxB4SYgUCiIx67neVKk+ocr0JNe3zfvMwf5ANcEgUJBjMXoCrTXa3sqlC4o3AAECgXxNBohcgRqW5NxebgJCBRK4t4acX8eCfTHj3YWpjMKcEUQKBTF9y+1H/WhPAKFbUGgUBp6rufuzfNUoJz4hNuCQKFEuglL43OgnPiE24JAoRysYSI9j8kdhb/vx+hxKdwGBAoF0U9jPP7s+gAABY9JREFU6gw5mQfaafNJH+EDXBkECgXRjhO1ZmxPg1rnQI1XH7vBpUcuh4fbgEChJMwgfDeTqRPok7n8vb8WHn/CTUCgUBaP9s1C+kd6GGe6N2sCuDIIFAAgEgQKABAJAgUAiASBAgBEgkABACJBoAAAkSBQAIBIECgAQCQIFAAgEgQKABAJAgUAiASBAgBEgkABACJBoAAAkSBQAIBIECgAQCQIFAAgEgQKABAJAgUAiASBAgBEgkABACJBoAAAkSBQAIBIECgAQCQIFAAgEgQKABAJAgUAiASBAgBEgkABACJBoAAAkSBQAIBIECgAQCQIFAAgEgQKABAJAgUAiASBAgBEgkABACJBoAAAkSBQAIBIECgAQCQIFPz5WwB5LfzKS4daQaDgDwIFcECg4A8CBXBAoOAPAgVwQKDgDwIFcECg4A8CBXBAoOAPAgVwQKDgDwIFcECg4A8CBXBAoOAPAgVwQKDgDwIFcECg4A8CBXBAoOAPAgVwQKDgDwIFcECg4A8CBXBAoOBPaQJ9fP9GSz/Djx+9+4Xve6EoECj4U5hAn3bXFKi99DMgULEgUPAHgS4s/QwIVCwIFPxBoLNLf9x9sP5WBCoWBAr+RFno5892u50SyPcv3/n9c6uT03/ud2++f7mzzROz8GEpj6eVvFG/UYt83L2v1ttL7ppLHwT640e77p1O4QhULAgU/ImxUKugXe+f977tLHS/+9eXtuBiFaeX8sF9+/+tntMK1G/pvUBNre+PCkegYkGg4M9JLo0PloVOfbJWJ4+qK3b64c3p0Lf958lJJ5k+9d01rbgXPjiKa5eu+4cnpb1vK25yCH/04W8RSzcCPb2n/YfuaNuFI1CxIFDwJ0Kgj04v7Wn33v981HVGlVMeVZ/ULDxCoO2fn/p63cK/TSxQv6UbgTqetAtHoGJBoOBP+HHwz5+p056thpQp780BbqciSy1xB9kfPHcnVc8L9BpL10fyine/OP3QV+MUjkDFgkDBnxiBWoJ5Vt057ZJ7fezee0aCQNXR/s4UZr2AQMWCQMGfcAvpYelBoCev6GP2VAJ983xNgfotfRiFf+oHkZzCEahYECj4EyPQXpCKto+mbCNToM+dQz9wC0egYkGg4E+4hU49zjfWAk5a+Y+XSiadir5/eeE50OwE+qxHxpzCEahYECj4E2EhM8z+1E8B1cPTeoS7H6uOW/iM4vQC9aSj9AKdX7oRqPk2UANmduEIVCwIFPyJsNCPHymR6AmfT3pSZPtPPcdyPA/0csU9dZM29dL7OVJXXbo1D7T9lfarXTgCFQsCBX9iLNSNq3RD1m+eO43e7/5lt9vZ13KmUZwe/X7n39v1tdcCGcldd+kd5uIjpUurcAQqFgQK/sRYSEtHOag7qlUX7Jzk9LTb2SdI0yhOre7dL566y4ASC3Rp6U6t5kthKByBigWBgj9RAp3n3hlcSrzw6246QA8CBX8QKIADAgV/ECiAAwIFfxAogAMCBX8QKIADAgV/rmohBArlgUDBHwQK4IBAwR8ECuCAQMEfBArggEDBHwQK4IBAwR8ECuCAQMEfBArggEABACJBoAAAkSBQAIBIECgAQCQIFAAgEgQKABAJAgUAiASBAgBEgkABACJBoAAAkSBQAIBIECgAQCQIFAAgEgQKABAJAgUAiASBAgBEgkABACJBoAAAkSBQAIBIECgAQCQIFAAgEgQKABAJAgUAiASBAgBEgkABACJBoAAAkSBQAIBIECgAQCQIFAAgEgQKABAJAgUAiASBAgBEgkABACJBoAAAkSBQAIBIECgAQCQIFAAgEgQKABAJAgUAiASBAgBEgkABACJBoAAAkSBQAIBIECgAQCQIFAAgEgQKABAJAgUAiASBAgBEgkABACJBoAAAkfw/TwQ/QqsuB6kAAAAASUVORK5CYII="/>
          <p:cNvSpPr>
            <a:spLocks noChangeAspect="1" noChangeArrowheads="1"/>
          </p:cNvSpPr>
          <p:nvPr/>
        </p:nvSpPr>
        <p:spPr bwMode="auto">
          <a:xfrm>
            <a:off x="63500" y="-136525"/>
            <a:ext cx="64008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01" t="35000" r="33172" b="8877"/>
          <a:stretch/>
        </p:blipFill>
        <p:spPr bwMode="auto">
          <a:xfrm>
            <a:off x="1547664" y="1443695"/>
            <a:ext cx="5976664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2950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6" t="26818" r="33939" b="10000"/>
          <a:stretch/>
        </p:blipFill>
        <p:spPr bwMode="auto">
          <a:xfrm>
            <a:off x="677955" y="764704"/>
            <a:ext cx="8064896" cy="5331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43127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/>
              <a:t>BLAST P proteína de referencia</a:t>
            </a:r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AR" dirty="0" smtClean="0"/>
              <a:t>Conclusión:</a:t>
            </a:r>
          </a:p>
          <a:p>
            <a:r>
              <a:rPr lang="es-AR" dirty="0" smtClean="0"/>
              <a:t>Las proteínas de alto % id ya están en </a:t>
            </a:r>
            <a:r>
              <a:rPr lang="es-AR" dirty="0" err="1" smtClean="0"/>
              <a:t>Homstrad</a:t>
            </a:r>
            <a:r>
              <a:rPr lang="es-AR" dirty="0" smtClean="0"/>
              <a:t>.</a:t>
            </a:r>
          </a:p>
          <a:p>
            <a:r>
              <a:rPr lang="es-AR" dirty="0" smtClean="0"/>
              <a:t>Si quero ampliar el número de representantes de la familia voy a tener que usar proteínas con bajo % </a:t>
            </a:r>
            <a:r>
              <a:rPr lang="es-AR" dirty="0" smtClean="0"/>
              <a:t>id obtenidas por psi - BLAST.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1182946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23" t="13409" r="32916" b="24090"/>
          <a:stretch/>
        </p:blipFill>
        <p:spPr bwMode="auto">
          <a:xfrm>
            <a:off x="1187624" y="548680"/>
            <a:ext cx="6799812" cy="457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475656" y="5122492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0.85|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0.83|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0.94|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5493687" y="5120680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0.91|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3221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b="1" dirty="0" smtClean="0"/>
              <a:t>Globinas</a:t>
            </a:r>
            <a:r>
              <a:rPr lang="es-AR" dirty="0" smtClean="0"/>
              <a:t> – 1a6m</a:t>
            </a:r>
            <a:endParaRPr lang="es-AR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23" t="26839" r="33753" b="11764"/>
          <a:stretch/>
        </p:blipFill>
        <p:spPr bwMode="auto">
          <a:xfrm>
            <a:off x="1331639" y="1124744"/>
            <a:ext cx="6521825" cy="4491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115616" y="5122492"/>
            <a:ext cx="2470228" cy="1508105"/>
          </a:xfrm>
          <a:prstGeom prst="rect">
            <a:avLst/>
          </a:prstGeom>
          <a:ln>
            <a:noFill/>
          </a:ln>
          <a:extLst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0.56|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796136" y="5104167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0.57|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0.59|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8892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743" t="19668" r="33959" b="15993"/>
          <a:stretch/>
        </p:blipFill>
        <p:spPr bwMode="auto">
          <a:xfrm>
            <a:off x="1403646" y="620688"/>
            <a:ext cx="6414247" cy="47064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12996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4" t="21323" r="-146" b="32353"/>
          <a:stretch/>
        </p:blipFill>
        <p:spPr bwMode="auto">
          <a:xfrm>
            <a:off x="395536" y="1772816"/>
            <a:ext cx="8333794" cy="22461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755574" y="4255781"/>
            <a:ext cx="7868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AR" dirty="0" smtClean="0"/>
              <a:t>             MUT                                                  EXP                                          STRONG</a:t>
            </a:r>
            <a:endParaRPr lang="es-AR" dirty="0"/>
          </a:p>
        </p:txBody>
      </p:sp>
      <p:sp>
        <p:nvSpPr>
          <p:cNvPr id="2" name="1 Rectángulo"/>
          <p:cNvSpPr/>
          <p:nvPr/>
        </p:nvSpPr>
        <p:spPr>
          <a:xfrm>
            <a:off x="3059832" y="1628800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5" name="4 Rectángulo"/>
          <p:cNvSpPr/>
          <p:nvPr/>
        </p:nvSpPr>
        <p:spPr>
          <a:xfrm>
            <a:off x="5940152" y="1415686"/>
            <a:ext cx="360040" cy="26269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67082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2" t="36581" r="33340" b="6249"/>
          <a:stretch/>
        </p:blipFill>
        <p:spPr bwMode="auto">
          <a:xfrm>
            <a:off x="1024252" y="476672"/>
            <a:ext cx="6656295" cy="4182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1115616" y="5122492"/>
            <a:ext cx="2470228" cy="1508105"/>
          </a:xfrm>
          <a:prstGeom prst="rect">
            <a:avLst/>
          </a:prstGeom>
          <a:ln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0.64|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0.64|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0.99|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5076056" y="5117046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0.77|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9977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620688"/>
            <a:ext cx="8229600" cy="4525963"/>
          </a:xfrm>
        </p:spPr>
        <p:txBody>
          <a:bodyPr/>
          <a:lstStyle/>
          <a:p>
            <a:pPr marL="0" indent="0">
              <a:buNone/>
            </a:pPr>
            <a:r>
              <a:rPr lang="es-AR" dirty="0" smtClean="0"/>
              <a:t>Algunas familias de </a:t>
            </a:r>
            <a:r>
              <a:rPr lang="es-AR" dirty="0" err="1" smtClean="0"/>
              <a:t>Homstrad</a:t>
            </a:r>
            <a:r>
              <a:rPr lang="es-AR" dirty="0" smtClean="0"/>
              <a:t> que no use tienen alto % id promedio y alto número de representantes.</a:t>
            </a:r>
          </a:p>
          <a:p>
            <a:pPr marL="0" indent="0">
              <a:buNone/>
            </a:pPr>
            <a:r>
              <a:rPr lang="es-AR" b="1" dirty="0" err="1"/>
              <a:t>immunoglobulin</a:t>
            </a:r>
            <a:r>
              <a:rPr lang="es-AR" b="1" dirty="0"/>
              <a:t> </a:t>
            </a:r>
            <a:r>
              <a:rPr lang="es-AR" b="1" dirty="0" err="1"/>
              <a:t>domain</a:t>
            </a:r>
            <a:r>
              <a:rPr lang="es-AR" b="1" dirty="0"/>
              <a:t> -- V set - </a:t>
            </a:r>
            <a:r>
              <a:rPr lang="es-AR" b="1" dirty="0" err="1"/>
              <a:t>immunoglobulin</a:t>
            </a:r>
            <a:r>
              <a:rPr lang="es-AR" b="1" dirty="0"/>
              <a:t> light </a:t>
            </a:r>
            <a:r>
              <a:rPr lang="es-AR" b="1" dirty="0" err="1"/>
              <a:t>chain</a:t>
            </a:r>
            <a:endParaRPr lang="es-AR" b="1" dirty="0"/>
          </a:p>
          <a:p>
            <a:pPr marL="0" indent="0">
              <a:buNone/>
            </a:pPr>
            <a:endParaRPr lang="es-AR" dirty="0"/>
          </a:p>
        </p:txBody>
      </p:sp>
      <p:graphicFrame>
        <p:nvGraphicFramePr>
          <p:cNvPr id="4" name="3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414066"/>
              </p:ext>
            </p:extLst>
          </p:nvPr>
        </p:nvGraphicFramePr>
        <p:xfrm>
          <a:off x="495431" y="3284984"/>
          <a:ext cx="8229600" cy="35052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s-AR" b="1" dirty="0" err="1"/>
                        <a:t>number</a:t>
                      </a:r>
                      <a:r>
                        <a:rPr lang="es-AR" b="1" dirty="0"/>
                        <a:t> of </a:t>
                      </a:r>
                      <a:r>
                        <a:rPr lang="es-AR" b="1" dirty="0" err="1"/>
                        <a:t>structures</a:t>
                      </a:r>
                      <a:r>
                        <a:rPr lang="es-AR" b="1" dirty="0"/>
                        <a:t> :</a:t>
                      </a:r>
                      <a:r>
                        <a:rPr lang="es-AR" dirty="0"/>
                        <a:t> 26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AR" b="1" dirty="0" err="1"/>
                        <a:t>average</a:t>
                      </a:r>
                      <a:r>
                        <a:rPr lang="es-AR" b="1" dirty="0"/>
                        <a:t> </a:t>
                      </a:r>
                      <a:r>
                        <a:rPr lang="es-AR" b="1" dirty="0" err="1"/>
                        <a:t>size</a:t>
                      </a:r>
                      <a:r>
                        <a:rPr lang="es-AR" b="1" dirty="0"/>
                        <a:t> :</a:t>
                      </a:r>
                      <a:r>
                        <a:rPr lang="es-AR" dirty="0"/>
                        <a:t> 112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AR" b="1" dirty="0" err="1"/>
                        <a:t>average</a:t>
                      </a:r>
                      <a:r>
                        <a:rPr lang="es-AR" b="1" dirty="0"/>
                        <a:t> PID :</a:t>
                      </a:r>
                      <a:r>
                        <a:rPr lang="es-AR" dirty="0"/>
                        <a:t> 57 %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  <p:sp>
        <p:nvSpPr>
          <p:cNvPr id="5" name="4 Rectángulo"/>
          <p:cNvSpPr/>
          <p:nvPr/>
        </p:nvSpPr>
        <p:spPr>
          <a:xfrm>
            <a:off x="539552" y="3933056"/>
            <a:ext cx="604867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/>
              <a:t>immunoglobulin domain -- V set - immunoglobulin heavy chain</a:t>
            </a:r>
          </a:p>
        </p:txBody>
      </p:sp>
      <p:graphicFrame>
        <p:nvGraphicFramePr>
          <p:cNvPr id="6" name="5 Tabla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789249"/>
              </p:ext>
            </p:extLst>
          </p:nvPr>
        </p:nvGraphicFramePr>
        <p:xfrm>
          <a:off x="539552" y="5010274"/>
          <a:ext cx="8229600" cy="350520"/>
        </p:xfrm>
        <a:graphic>
          <a:graphicData uri="http://schemas.openxmlformats.org/drawingml/2006/table">
            <a:tbl>
              <a:tblPr/>
              <a:tblGrid>
                <a:gridCol w="2743200"/>
                <a:gridCol w="2743200"/>
                <a:gridCol w="2743200"/>
              </a:tblGrid>
              <a:tr h="0">
                <a:tc>
                  <a:txBody>
                    <a:bodyPr/>
                    <a:lstStyle/>
                    <a:p>
                      <a:r>
                        <a:rPr lang="es-AR" b="1" dirty="0" err="1"/>
                        <a:t>number</a:t>
                      </a:r>
                      <a:r>
                        <a:rPr lang="es-AR" b="1" dirty="0"/>
                        <a:t> of </a:t>
                      </a:r>
                      <a:r>
                        <a:rPr lang="es-AR" b="1" dirty="0" err="1"/>
                        <a:t>structures</a:t>
                      </a:r>
                      <a:r>
                        <a:rPr lang="es-AR" b="1" dirty="0"/>
                        <a:t> :</a:t>
                      </a:r>
                      <a:r>
                        <a:rPr lang="es-AR" dirty="0"/>
                        <a:t> 21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AR" b="1"/>
                        <a:t>average size :</a:t>
                      </a:r>
                      <a:r>
                        <a:rPr lang="es-AR"/>
                        <a:t> 123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s-AR" b="1" dirty="0" err="1"/>
                        <a:t>average</a:t>
                      </a:r>
                      <a:r>
                        <a:rPr lang="es-AR" b="1" dirty="0"/>
                        <a:t> PID :</a:t>
                      </a:r>
                      <a:r>
                        <a:rPr lang="es-AR" dirty="0"/>
                        <a:t> 52 %</a:t>
                      </a:r>
                    </a:p>
                  </a:txBody>
                  <a:tcPr marL="38100" marR="38100" marT="38100" marB="3810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D3D3"/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4528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HOMSTRAD</a:t>
            </a:r>
            <a:endParaRPr lang="es-AR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7" t="19445" r="19682" b="19483"/>
          <a:stretch/>
        </p:blipFill>
        <p:spPr bwMode="auto">
          <a:xfrm>
            <a:off x="71344" y="1556792"/>
            <a:ext cx="9038407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89066" y="3573016"/>
            <a:ext cx="8893856" cy="1008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6" name="5 Rectángulo"/>
          <p:cNvSpPr/>
          <p:nvPr/>
        </p:nvSpPr>
        <p:spPr>
          <a:xfrm>
            <a:off x="70632" y="2169299"/>
            <a:ext cx="889385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7" name="6 Rectángulo"/>
          <p:cNvSpPr/>
          <p:nvPr/>
        </p:nvSpPr>
        <p:spPr>
          <a:xfrm>
            <a:off x="70632" y="1817204"/>
            <a:ext cx="8893856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8" name="7 Rectángulo"/>
          <p:cNvSpPr/>
          <p:nvPr/>
        </p:nvSpPr>
        <p:spPr>
          <a:xfrm>
            <a:off x="85741" y="2033228"/>
            <a:ext cx="8893856" cy="139872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0" name="9 Rectángulo"/>
          <p:cNvSpPr/>
          <p:nvPr/>
        </p:nvSpPr>
        <p:spPr>
          <a:xfrm>
            <a:off x="89066" y="2371660"/>
            <a:ext cx="8893856" cy="216024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  <p:sp>
        <p:nvSpPr>
          <p:cNvPr id="11" name="10 Rectángulo"/>
          <p:cNvSpPr/>
          <p:nvPr/>
        </p:nvSpPr>
        <p:spPr>
          <a:xfrm>
            <a:off x="70632" y="3212976"/>
            <a:ext cx="8893856" cy="360040"/>
          </a:xfrm>
          <a:prstGeom prst="rect">
            <a:avLst/>
          </a:prstGeom>
          <a:noFill/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758766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2132856"/>
            <a:ext cx="8229600" cy="1143000"/>
          </a:xfrm>
        </p:spPr>
        <p:txBody>
          <a:bodyPr/>
          <a:lstStyle/>
          <a:p>
            <a:r>
              <a:rPr lang="es-AR" dirty="0"/>
              <a:t>a</a:t>
            </a:r>
            <a:r>
              <a:rPr lang="es-AR" dirty="0" smtClean="0"/>
              <a:t>nálisis estructura</a:t>
            </a:r>
            <a:endParaRPr lang="es-AR" dirty="0"/>
          </a:p>
        </p:txBody>
      </p:sp>
    </p:spTree>
    <p:extLst>
      <p:ext uri="{BB962C8B-B14F-4D97-AF65-F5344CB8AC3E}">
        <p14:creationId xmlns:p14="http://schemas.microsoft.com/office/powerpoint/2010/main" val="372537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CuadroTexto"/>
          <p:cNvSpPr txBox="1"/>
          <p:nvPr/>
        </p:nvSpPr>
        <p:spPr>
          <a:xfrm>
            <a:off x="1396352" y="287070"/>
            <a:ext cx="6416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AR" sz="2800" b="1" dirty="0" smtClean="0"/>
              <a:t>RNA </a:t>
            </a:r>
            <a:r>
              <a:rPr lang="es-AR" sz="2800" b="1" dirty="0" err="1" smtClean="0"/>
              <a:t>recognition</a:t>
            </a:r>
            <a:r>
              <a:rPr lang="es-AR" sz="2800" b="1" dirty="0" smtClean="0"/>
              <a:t> </a:t>
            </a:r>
            <a:r>
              <a:rPr lang="es-AR" sz="2800" b="1" dirty="0" err="1" smtClean="0"/>
              <a:t>motif</a:t>
            </a:r>
            <a:r>
              <a:rPr lang="es-AR" sz="2800" b="1" dirty="0" smtClean="0"/>
              <a:t> (RRM) </a:t>
            </a:r>
            <a:r>
              <a:rPr lang="es-AR" sz="2800" dirty="0" smtClean="0"/>
              <a:t>– Flxa2</a:t>
            </a:r>
            <a:endParaRPr lang="es-AR" sz="28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66" t="14287" r="10869" b="35713"/>
          <a:stretch/>
        </p:blipFill>
        <p:spPr bwMode="auto">
          <a:xfrm>
            <a:off x="5650337" y="1196752"/>
            <a:ext cx="2834601" cy="2880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1396353" y="4867763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0.79|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</a:t>
            </a:r>
            <a:r>
              <a:rPr lang="es-AR" sz="1400" dirty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9</a:t>
            </a:r>
            <a:r>
              <a:rPr lang="es-AR" sz="1400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9</a:t>
            </a:r>
            <a:r>
              <a:rPr kumimoji="0" lang="es-AR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endParaRPr kumimoji="0" lang="es-A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AutoShape 2" descr="data:image/png;base64,iVBORw0KGgoAAAANSUhEUgAABUAAAAPACAMAAADDuCPrAAAA+VBMVEUAAAAAADoAAGYAAP8AKJkAOjoAOpAATD0AZAAAZmYAZrYzMzM6AAA6kNtNTU1NTW5NTY5NbqtNjshVfZJchJlmAABmAGZmAJlmGFxmLiVmPABmZmZmZrZmkJBmtv9uTU1uq+SNjfONtY2OTU2Oq6uOyP+QOgCQkGaQtpCQ2/+ZS1iZmf+ZwZmdGCWdT1yrbk2rjk2r5P+2ZgC2Zma2/9u2//+7VZK7bVW+vr7CAD3CGADCXJnCdFzIjk3I///bkDrb/7bb///kq27k///r6+vy8vLzjY3/AAD/mZn/tmb/yI7/25D/29v/5Kv//7b//8j//9v//+T///9qoESUAAAACXBIWXMAAB2HAAAdhwGP5fFlAAAgAElEQVR4nOy9D3MjuZG3KS91Vp233d5dzbwieW+Ml3LsRAzVasfqvZW61TPbYa+iazR9bo/1/T/MFZD4k0AlqgrFqkKymb/wzjYlkUwmgIeZQAI4exGJRCLRKJ2VNkAkEomOVQJQkUgkGikBqEgkEo2UAFQkEolGSgAqEolEIyUAFYlEopESgIpEItFICUBFIpFopA4H6N/++Pr163+fwBSRSCQ6Lh0M0L++1vqX/57CGpFIJDoiHQrQJv78j5eXv//p9b9NYY1IJBIdkQ4F6E+Qvf/tjxKCikSiU9NEi0h//5MAVCQSnZomAujf/viv/xP+5Gmowj999263W62a/5lHg19mGg03e25leHB28TGFk1fELaQ4mdK2paobGbqMfdEZAAozoVr/bDTyld69u7lZrZr/mUeTmCcSiUSNDECne8EpAPrT69d/+E/7QAAqEomYiiNA//Hn10Ql6Mg4W1J4I8nKKHHyiriFFCdTjiaFxzm8AHQSyZigxMkr4hZSnEw5HoC+/PI6WkUa+SkFoEYyJihx8oq4hRQnU44IoK1l+JGfUgBqJGOCEieviFtIcTKFP0D/8WeTugtAJ5aMCUqcvCJuIcXJFP4AffnJ7OH8a7yXc+SnFIAayZigxMkr4hZSnEw5AoCa1aNfUCGTAHQKyZigxMkr4hZSnEw5AoA26ARFi/AC0AMlY4ISJ6+IW0hxMuUYAKpOYnodL8EfBtAGnwJQGROUOHlF3EKKkylHAdCERn5KAaiRjAlKnLwibiHFyRQBqACUg/iYwskr4hZSnEw5XYCaSVABKAvxMYWTV8QtpDiZIgAVgHIQH1M4eUXcQoqTKQJQASgH8TGFk1fELaQ4mSIAFYByEB9TOHlF3EKKkykCUAEoB/ExhZNXxC2kOJkiABWAchAfUzh5RdxCipMpAlABKAfxMYWTV8QtpDiZIgAVgHIQH1M4eUXcQoqTKQJQASgH8TGFk1fELaQ4mSIAFYByEB9TOHlF3EKKkykCUAEoB/ExhZNXxC2kOJkiABWAchAfUzh5RdxCipMpKYAe9qIC0A5jFn6/tGRMUOLkFXELKU6mtGxZVYcGoALQbmMWfr+0ZExQ4uQVcQspTqYIQAWgHMTHFE5eEbeQ4mRKG6AHT4EKQLuNWfj90pIxQYmTV8QtpDiZ0rLl8DUkAWi3MQu/X1oyJihx8oq4hRQnUwSgAlAO4mMKJ6+IW0hxMkUAKgDlID6mcPKKuIUUJ1MEoAJQDuJjCieviFtIcTJFACoA5SA+pnDyiriFFCdTThWg7lpOASgL8TGFk1fELaQ4mSIAFYByEB9TOHlF3EKKkykCUAEoB/ExhZNXxC2kOJkiABWAchAfUzh5RdxCipMpAlABKAfxMYWTV8QtpDiZIgAVgHIQH1M4eUXcQoqTKQJQASgH8TGFk1fELaQ4mXLCAIVCUAEoC/ExhZNXxC2kOJkiABWAchAfUzh5RdxCipMpAlABKAfxMYWTV8QtpDiZIgAVgHIQH1M4eUXcQoqTKQJQASgH8TGFk1fELaQ4mSIAFYByEB9TOHlF3EKKkykCUAEoB/ExhZNXxC2kOJkiABWAchAfUzh5RdxCipMpAlABKAfxMYWTV8QtpDiZIgAVgHIQH1M4eUXcQoqTKQJQASgH8TGFk1fELaQ4mSIAFYByEB9TOHlF3EKKkykCUAEoB/ExhZNXxC2kOJkiABWAchAfUzh5RdxCipMpAlABKAfxMYWTV8QtpDiZIgAVgHIQH1M4eUXcQoqTKQJQASgH8TGFk1fELaQ4mSIAFYByEB9TOHlF3EKKkyknC1B7p4cAlIX4mMLJK+IWUpxMEYAKQDmIjymcvCJuIcXJFAGoAJSD+JjCySviFlKcTBGACkA5iI8pnLwibiHFyRQBqACUg/iYwskr4hZSnExJAPTAFxWAdhiz8PulJWOCEieviFtIcTIltmVVHRyACkC7jVn4/dKSMUGJk1fELaQ4mSIAFYByEB9TOHlF3EKKkykCUAEoBxU1pa7RA05ekc5CipMpAlABKAcVBigiKCevSGchxcmUUwao3sspAGUhASgpPrZwcgsnU1oAPbyKSQDabczC75eWjAkjAWi/OLmFkymxLROUgQpAu41Z+P3SkjFhJADtFye3cDJFACoA5SABKCk+tnByCydTBKACUA4SgJLiYwsnt3AyRQAqAOUgASgpPrZwcgsnUwSgAlAOEoCS4mMLJ7dwMkUAKgDlIAEoKT62cHILJ1MEoAJQDhKAkuJjCye3cDJFACoA5aDSAPUE5eQV6SykOJkiABWAcpAAlBQfWzi5hZMpxwzQkXr37kZptWr+px6VtkdUWqrPl7ZB9HXIAHTKl5QINDRm4fdLS4IKUF1/kgi0T5zcwsmUY45AR35KAaiRjAmQAHSAOLmFkymnC1Bznp0AlIUEoKT42MLJLZxMEYAKQDlIAEqKjy2c3MLJFAGoAJSDBKCk+NjCyS2cTBGACkA5SABKio8tnNzCyRQBqACUgwSgpPjYwsktnEwRgApAOagwQBFBOXlFOgspTqYIQAWgHCQAJcXHFk5u4WSKAFQAykECUFJ8bOHkFk6mCEAFoBwkACXFxxZObuFkigBUAMpBAlBSfGzh5BZOpghABaAcJAAlxccWTm7hZIoAVADKQQJQUnxs4eQWTqYIQAWgHFTQFNXjBaB94uQWTqYIQAWgHFQYoLUAtEec3MLJlJMGqDrPTgDKQgJQUnxs4eQWTqYIQAWgHCQAJcXHFk5u4WSKAFQAykGlAeonQTl5RToLKU6mCEAFoBwkACXFxxZObuFkigBUAMpBAlBSfGzh5BZOpghABaAcJAAlxccWTm7hZAoN0ENfVADaYczC75eWjAktAegQcXILJ1MiW1YC0LnFp/VlTGgJQIeIk1s4mUIB9MAMXgDabczC75eWjAmtOqxj4uQV6SykOJkiABWAcpAAlBQfWzi5hZMpAlABKAcJQEnxsYWTWziZcsIAhc3wAlAWEoCS4mMLJ7dwMkUAKgDloHKmmCUkt4rEySvSWUhxMkUAKgDloKIA3W4FoH3i5BZOpghABaAcVBigWwFojzi5hZMpMUAn2IgkAO02ZuH3S0vGhJIAdJA4uYWTKQJQASgHLWzKCqT+KQAdJE5u4WRKZMsUW+EFoN3GLPx+aZ3wmFh5CUAHiZNbOJkiABWActDiALUdoAHolQJoLQDtFCe3cDJFACoA5aAiANWdAAC6FYB2i5NbOJkiABWAclAxgO7q+r0AtF+c3MLJFAGoAJSDBKCk+NjCyS2cTBGACkA5qDxA7SoSJ69IZyHFyRQBqACUgwSgpPjYwsktnEwRgApAOagwQNfbrQC0U5zcwskUAagAlIMEoKT42MLJLZxMEYAKQDmoGEAbfgpAB4iTWziZctoAbf4nAGUhASgpPrZwcgsnUwSgAlAOKgnQ7Xa/9nVMnLwinYUUJ1MEoAJQDlrWlHgKdL/WBAVLGHlFOgspTqYIQAWgHCQAJcXHFk5u4WSKAFQAykECUFJ8bOHkFk6mnCRAVwJQpdMdEwLQbHFyCydTBKACUA5iAFCzDM/JK9JZSHEyRQAqAOWg4gB9tCFo6JVDx8KB4tNCp9tZOnXSANWV9AJQFuIL0KIE5dNCp9tZOiUAFYCykACUFJ8WOt3O0ikBqACUhQoDFK0iCUBJnW5n6ZQAVADKQgJQUnxa6HQ7S6cEoAJQFioP0EcBaJdOt7N0SgAqAGWhUgCFs0QEoL1i21kKN5AAVADKQQJQUnxaiG1nKdtCAlABKAstakqYwTcA3aQAqkuFlzQtEp8WYttZBKAC0EJiOybmVjwFutlsfB2TAJQU186yEoAKQAuJ65iYXTRAHwWgHeLaWVgC9OAXFYB2GLPw+6XFdUzMLgFovph2luINFLplJQCdXXw6ItMxMb8IgPpJUAEoKaadpXgDEQA92CD+AF0JQJ/Yjon5RQB0IwDtFtPOUryBBKACUA4SgJLi00I8O4tqSQGoALSMeI6JBTQYoPoPSw5QPi3Es7MIQBt9PAP9XgC6rHiOiQWUAOijADQtlp2lePuUB+jzGdZ3AtAFxXJMLCEBaL5Ydpbi7VMaoCE+G/3mBwHoYmI5JpZQDNC63gtAe8Sxs0A7ni5Af/0+YObnV+rhb/8iAF1IHMfEImoDtBaA9ohjZzlxgCpg/tN/tX40PAgd+SkFoEYcx8Qiis8SsQDVq0gCUFIcO8tpA/QjGW1++ZZYTfrbH1+/fv0v/z0DQHcCUB5a0pTWWSIKoIqgDwLQpBh2FtOOJwrQL98mQs3Pr6Kw9OWn16B/F4BOKoZjYhENBmj5CIdPCzHsLBwBOsVZIgMB+r/JHyv9nxCgvwA6f3r9h/8UgE4phmNiEVEA3acBWnKE8mkhfp3Fj+KSphQD6HD9ZELPn17/mwB0SvEbE8uoVcVU42V4ASgpfp2FI0AnOc0uC6AfeytA//FnE3n+IgCdVvzGxDISgI4Qu87iWvGEAapWjJx665emB+hOVuG5iAtAKwEoLXadxbdi0UnqkgB9ziqi/8efX/8H/OufjXqAm5IC6A1IA3Tky4iOVa75b24cQN9agBJ/uFqVslSUlm9FRu1jADrti3bVgZ79Dv6ta+q7CfrX1//6P/CvgwHqnC8APUVRAK3fCkCPSqgRGbXPkgBVzPwdenzXncX/0lqEH5/Co/lnSeF5qHQKX+/bKTyDVQo+LcSts6BGPNEU/jnkpyZoeimJ4KcA9EBxGxNLqb2T8xLVMbUBWnCE8mkhZp0FteGpAvQu3sf55duIqEh/JfgpAD1QzMbEYuoEaCUAJcWsswhAmww+xuVdKof/x5+JjZwC0EPFbEwsJgHoCPHqLJifJwrQJt6M97x/jGNSz0+7fiQAnVC8xsRyogG6F4B2iVdnEYBmADTFTwHogeI1JhYTsZPTAvRRAJoSr84iAM0A6F8T/BSAHiheY2IxCUDHiFVnCfgpAO0G6N//9NoqAunITykANWI1JpZ7qx6AVi+tvxOAMussAtAMgP7yWgA6j1iNieXeigLopS8EFYCS4tRZQn4KQLsBmtbITykANeI0JlgDtNwQ5dNCnDqLAFQAykGcxkQxgOqNSJc2hxeApsSos0T8PF2AtiUAXVKMxgQXgOo6pvbfCUA5dRYBqACUhRiNCU4Ardp/JwDl1FkEoAJQFmI0JkoCVPFTANonRp1FADqRRn5KAagRozHBEKAsdlvzaSFGnUUAWhyg/qxxASgPMQHoowA0IUadRQAqAGUhRmOCOUCLjVE+LcSoswhABaAsxGhMFAcoLgRt/ZkAlFVnifchFT3xuihAP78yt3h87L8SSQA6uRiNiQW9godfCFAoBH1jCCoADcSos8QAXZ0qQO8MNfWFSGfxAfUC0LnFaEyUAajfiCQA7ROjzhK1zMkC9M6GnXe2iimToCM/ZQDQnQCUhQSgpPi0EKPOwh6gh7/oEICqSzl/b/6h6j+fs7P4kZ8SAXQnESgTsQMojwN/+LQQn86yWt1wBehqSYB+tHfI2X88n7V2xwtA5xSfMcEHoK4QVAAaik9nCQC64gfQw60ZBFB3J1LzD9iA1Pyj615jAejU4jMmFgeoGnQC0Bzx6SwRQHcnClB3GlOTwZu5z+VOYxKAKvEZE0UAuqIAuqUBWoqgfFqIT2fBAF0JQFXm/p0AtIT4jIkCAFXjDlUxtSrpBaCh+HSWEKC7kwfonVs7EoAuKz5jogRAdyFA40p6AWgoPp0FAXR1wgC1c6B+5lPmQBcWnzFRBKBBHX1wpLL7MwGoE5/OEgB0d7IAbSJPHW/6tXc/GSoAXUR8xoQANCE+LcSnswhAQQ05m4CzyeRNBq/2I30nAF1QfMYEP4AyObCCTwvx6SweoKuTBqjdwGnCzoanmRn8IQD1W5EEoCxUEqDnAtB+8eksGKC7EwaoPZNeJ/LqNJHs40RGfkoBqBGfMbGgV+ygwwA9P29tRYoBWoigfFqITWdpWuYGB6CnC1DYBO/jz+zjmEZ+SgGoEZsx8cQIoKYQVAAaiU1nwQDdnThAvZ5z5z8FoIeLzZh4KgNQX0evCCoA7RSbzuIAuhKAHqiRn1IAasRmTDwJQBPi00JsOgsC6E4AGun/W6oOVAD6xGhMPC0NUJfBI4CGlfQC0EhsOgtrgE5yHOhogP76/WI7kQSgT4zGxFNBgOoqpnAVqQFoi58CUC6mWICuXBudLkDvgqWj5+XuhReAKrEZE0+FAVpVAtA+seksHqC+acoRNHTLNAfSDwXos6kDhY1IuqhJALqk2IyJp+IArXoBWoagfFqITWcxAF2dPEDVifQgtf6uC0GlkH5RsRkTTwLQhPi0EJvO4gC6YwfQ1aIA/Xhmb/JouHlnQSoAXU5sxsRTMYBuBaADxaazCEBB7iD657Pf/HCXf6OcAPRgsRkTT+UBei4A7RabzgIAXQlAv/eTn//P2Yhb4QWgh4rNmHgqD9BKANotLp1FtcxNEICeKEAbbn5nSZo9+ykAnUJcxoQSH4CqSnq8QCEA1eLSWQCgKwGoA6ia/8xP3wWgh4vLmFBayhRiK7wFqKmk/zEC6EoAqsSls1iA7gSgHqB51UsC0InEZUwoMQGozeEFoLG4dBYN0JUANADouAD0IIA6ggpAWWhRgJq2RwBdRZOgBECLEJRPC3HpLAagOwGoALS0uIwJpQIA9VvhBaD94tJZBKDsALqw85l0xCc+Y0KpFEDr+kIAOkRcOstqFdYwCUAFoKXEZUwoFQboTgDaIy6dBQC6E4AKQIuLy5hQKgdQzc9dVMeEx6YAVIlLZ2naYyUAfXE3IoVa7jARASifMaFUGqAqhycB6sMdASgH4RYRgApAS4rLmFASgJLi00JMOguRwfMBaCUAXUA8OqISkzGhdQQALUFQPi3EpLMIQCfUuE8pALViMia0ygD0PgCoIagAlBKTziIAFYAu+3YdYjImtMoAdOsBikJQASghJp2FAmjJOz0EoAJQFhKAkuLTQkw6C2eArgSgS4hHR1RiMia0FjIlsZNzF0yCeoCGw1UAWl4pgJYiKCeAfvlWFpEWFZMxocUJoGtHUPznAlAOEoAyBOiyzufREZWYjAmt8gDV3V8AmhKTznIMAJ3gRQWgHcYs+m5dYjImtAoB1O7kFID2iUln0ZPSNwLQSTTqU1qA2pMhBaAstDxAg63wgwBagKB8WohJZxGACkAXfbcuMRkTWgUBqvkpAO0Rj84CGTxrgE5gigC005hF361LPMYEiAVAzSqSAJQQj84iABWAsuiIWjzGBKgYQC8dQHc2BHUAxfd/CEBLW6AkABWAsuiIWjzGBKg4QFEOv97UNQJoyVUkPi3Eo7MIQCN9+RZdCP/51YKr8AJQJmMCJAAlxaeFeHQW1gCtqosCAD2z5yoLQJcWjzEBKgLQewHoYPHoLAJQAqBnvxeAFhGPMQFaEKC+DDQC6K4PoMsTlE8L8egsAtAWQP+vV2f2Sg8B6LLiMSZAAlBSfFqIR2eBw10EoAig//T/fn929tu/lALo7t27hYcFi46oxWNMgJYxJb2TUwDaIx6dRQDaBuh/vdyZo+gFoMuKx5gAlQGo34iEAXprAGrBKQB94tJZBKAUQF8+np2pxXgB6LLiMSZAPACqCPr27e0tFIKixSMBKI/OIgAlAfryfKYW4wWgy4rHmACVB6gNQRVAIQQVgCKx6CxmCjsGaMETlZkAtGHn2dnvBaDLisWYMCoH0AqdniwATYpFZ2EN0FVJgOp6pv/7WwHokmIxJowWB2i0FV4A2iMWnUUAmgQoVIQKQJcUizFhdBwAXZygfFqIRWcRgKYB+vLr98sC1BBUAMpCPAC6wwDF2BSAsugsHQAtRNAQoNPc6DH6MJG7TICO1Lt38P9Xq5tG797drFYLvKuIgXSTQ7sbgH7zTVXdgNTP6/qtAaj9u5ub8F+lP8JJq2kI3xZICqClbXtxAJ36hZmexiQRKIugwqhUBHpJRKB7VceE485yk6B8WohFZ4EqJolABaAsxGJMGC0H0MROzhCgzW8EoIFYdBYBKEuALjssOHREEIsxYcQAoIagAlBSLDoLa4DCGpIAdG5x6IggFmPC6EgAujRB+bQQi84iABWAypggtYgpUR39fbARSQDaKQ6dxX7/CUAFoBzEYUxY8QMo4qcAlEdnEYAKQGVM0CoB0G0aoBsBaCQOnUUAKgCVMUGrGEA9Pw1At2/3uo4JA7TYKhKfFuLQWQSgAlAZE7QEoKT4tBCHzmLWkASgAlAW4jAmrLgBVE2CUgCVouGCEoBSujvzKrMXXgBaXksDtL0VXgDaKQ6dRQDalj6ESQBaRBzGhBUHgFqCCkAJcegs3AHa9J3FAfrxTABaShzGhNViAPUZfB9AwxEqAC1tAXOArooAVJ1h910ONCcEKBBUAXTRUcGgIxpxGBNWhQB6KQAdKA6dJQnQcgeClgZok8H/fiw/BaAHisOYsCoA0HgnJwLoRgAai0Fncc0nAEUAVddxCkCLiMGYcOIF0H0M0FIE5dNCDDqLAJTQ3fgMfiqArgSg5VUCoNFGJAdQlcNveYSgfFqIQWehAWpWBosDVC/CLw/Q57Pf/kUAWkYMxoTTEqb0bIUXgHaJQWdJAXR1ygB9+Tj+Ho8Rn1JJAGrEYEw4CUBJ8WkhBp3FriHRAC1D0NIADctAly1jEoDyMaUYQDE/9S8FoLQYdBYSoCt2AJ3iRQWgHcYs91Y9YjAmnNgAlFcdE58WYtBZBKAC0CcZE7QKALRVR8+wjolPCzHoLBRAm9Y4aYAepBGfUkkAasRgTDhxB2ghgvJpIQad5QgAOskUqAC025jl3qpHDMaE01IA7drJKQDtEIPOIgBlC9AlB0X5jmjFYEw48QMoixyeTwsx6CwEQFVbsAFoXd8WBuiX/1VoDlQAWloCUFJ8Wqh8Z/HNJwDFKnYeqAPosjl88Y7oVH5MeAlASfFpofKdhQCobgpGAJ2mDDQLoOo4JgFoGZUfE17LA7S9FX7nC0EFoLHKdxaXwQtAkcLzQPP2xY/4lEoOoNr1AlAWKgDQ1kYkBND1Jg1Q6Sxl1AYoNMRJA7QJQH/zw8vz2e/GnGw34lMqCUCNyo8JL/YALROC8mmh8p2FN0AnPIwp/zzQL9+q3P3X7zOPtsv/lFoCUKPyY8JrAVN6t8LDr2/UJKgANFb5ziIAJQGqoGnQqQNRAehiKj8mvJYFqFpDInZyhgC9ZzAJyqeFyneWFkBNOxQ9z865ZcKzREYcqAyngn75Nu9ou/xPqSUANSo/Jrx4AXQtAI1VvrMIQNMA/ainPyGTF4AupfJjwosdQHksw/NpofKdJQaoa4ZVwQNBSwP01+81Oj/qY5U/vxKALqnyY8JrIYCiMtDxAF2wt/BpofKdRQBK6eOZmvj8/KrhaAPTYim8jInCYgLQ5g8MQHnUMfFpoeKdBTXfTdgIJw1QdZ7dP/2XLacvsoi0WzYELd0RvYqPCaTlAUpsRAKANgSlAFokh+fTQsU7iw9ABaBYz2cq7nwesRFJAHqgio8JJAEoKT4tVLyzsAdoXd+WAGiTuau4U0WiudfL5X9KLQGoUfExgbQoQOv6vhugWwForOKdJQIoaoOShaAMADpe+Z9SSwBqVHxMIC0P0IafaYDuNzzqmPi0UPHOcgQA3QpAF1DpjuhVfEwgLQxQWEMSgA5X8c4SAhQ3wckD9O5MbYi/y9wJLwA9VMXHBFIRgLZ2cnqA7rsAulxv4dNCxTuLADQhfR7Tb3749fvsC+LzP6WWANSo+JhA4gTQ5vcaoO8FoF7FO0sA0KABThugcJ7db34YsYqU/ym1BKBGxccE0vymDNmIBARNALREDs+nhYp3FgEoqc+vmsBTb+hUBF34PFDlegEoCwlASfFpoeKdRQBK6k6FnfZMpqUL6QWgbLQMQNEivAA0T6U7C+Ln7ib0PweAVtV5EYA20PzOHSnyvPCVHhagO904h3/ugcYs9Ua9Kj0msDgBdGUBWn4Znk8Lle4sAlBSgE4D0MUPE0EAlTFRVssCtOFnL0BZLMPzaaHSnQUDNPI+D4BeCECXkYwJSqwAWjUEFYCGKt1ZBKCkghT+49KnMQlA2YgVQFcGoOXrmPi0UOnOggDacr7+3WkC9OVOzXsCQD+/KrSIJAAtr2MAaIFJUD4tVLqz9AC01GkiHqBqK3yZMiZVA9oA9OPZ2dKXyglA2WhxgNI7OXeQDApAWyrdWY4AoHrOp1AhPWjpa40FoGwkACXFp4VKdxYBaD9BczfDZ39KkADUqPSYwFoQoK6KKQnQXS9Al+oufFqodGcRgKZ1p/GZexqoAPRQlR4TWIsC1EyBpgGql+G7CkEFoEtLJQYp3586QMcq+1OCBKBGpccE1uym+J2cfg1JADpcpTuLAJQxQBfdiiRjglIRgFL8DABavI6JTwsV7iwdZaCnDtA7tIpUqJBeAFpciwB0QBVTJ0CXX0Xi00J8ALpaxaYUrKQvDlB1BhMLgMrCalEJQEnxaSEBKKk2QCd50eEAxfHn8gBtXC8AZSFOAN0NAOhC3YVPCwlASZUG6K/f51bPC0An02kCFKqY0gC9UVeWNcOBRR0TnxYSgJIybjGHMS0P0CaDzztEWQA6nU4VoIqfAwFaehmeTwsJQEmFAJ1mCjT/NCYBaBEJQAWggyUAJVUaoC93EoEW0ykDtK6rIQAtXcfEp4UEoKQcQCc8SyQLoM8jdiAJQKfRKQG0XQYqAM1ScYCijZw8ATpZFVPuYSK5txkLQCeSADQXoIvXMfFpIc4ALXggaHmABscxlSpjWrKSXsYEpeUBmtgKbwCqCMqgjolPC5XtLOFRIgJQr7KF9AJQLloMoL6KSQCaIwEoqeIA5VFILwAtrSUAGi3CX5D8FIDSEoCSKg1QJoX0S06CypigVACgdAAaAbRwHROfFuIO0EKniZQGKJNCer5SqVwAACAASURBVAFoafEE6H3pVSQ+LSQAJVUeoAMD0L//6d8EoBNLAJoE6E4AGokLQJXbBaBeQwvpf3otAJ1aJwTQeBG+H6AwIkpPgvJpIQEoqQCgTV9ZHKCfXw0qpP/ptQB0cglABaCDVRqgKIMXgIYE7U/i//bH1wLQ6XWKAHVVTKk6egRQBqtIfFpIAEoK3OK2wi8O0LAMNFHG9NeGnr/MA9AnASgPLQdQE4COBOjCk6B8WkgASuo4APqH/3yZGaALFoLKmKAkACXFp4WKdpZwEZ4jQM0aEk+AKmGA/rNRx+t26d079KAB6I3SatX8b+QLitiraV7dxjcKoB8+fFAA/aaqbpIyAP2gJkGDX+hXMv8q/alORnp0dnhd/VIFqYsbZgQAbXrVLJ1ikls5BaCiAzQCoN/oMdEBUOkwi8kDlPa5ALRXksJPrxNL4cNF+N4U/pLDMjyfFmKSwmufp1L4Ajl8uRT+y/9OwvL/EIn8AgBldkLZ/NacDkCJKqYqsRW+BdCik6B8WkgASqogQFN7kD6/omZCTxGgc5tzugBt+HkuAM1Syc7i8ocUQMudJlJwEenjGXUYvVpV+j3x1wLQ6XWCAPUBaA9AfSW9AFSrMEDxIrwAFPT5VWvZXf2I3tspAJ1epw3QcwFojgSgpDBAVUdZtIzp1+9V6ZLL5DU9U1ckCUCnlwC0E6Aqh78vfJwInxYSgJIqClB1pVys1NEiJwnQme05aYBWhwN0gQ7Dp4V4ABQ8LgBNITR9MtPcAF2ujkkASml5gF4PBWjJHJ5PCxXsLPEakgA0lL1Vjlo7EoDOqJMFqOLnMICWngTl00LsAVpmLycHgI5W5qe0Og6ALmDPyQAURl8A0HMF0NWOkACUlACUlAFoXd8KQNkBdG6DTg+gKIPXAKUIGgG07CoSnxYSgJLSbvFVTKcH0CcBKAvND9BoCnQAQC/KL8PzaSEBKCkWAL07U7VMd51zoEsAdBmCCkApFQHoE0XQXoAuSVA+LVSusyB+CkAJfYRi0F+/z7wVXgB6sCV8hmcBgDb8fFoRBPUAZbAMz6eFWADU+FsAGvOzAajawznoeqQTAujMBglAqRDUAJRHHROfFhKAkioO0M+vmsBTHyyiCJp3R3zep3QSgFpL+AzPRQGqF+EBoARBBaCkBKCkEEB1LylwrXETdsLJTE0S/zsBqJUAdDp1AjQmaAzQoqtIfFpIAEqqNEAbaH7njrZ7zpwFzfuUTjRAF1uGH2a2rbyZ1RI+w3MZgKKd8Bag7RAUAfSirimAeoIKQOeXP4pQANoWoNMAlD4J9JQBOq9FpwLQVBko/q0AtEe8AVpsL2cE0GksEIB2GjPorwSg0+lggJabBOXTQgJQUqUBGqTwHzOX4fM+pZMA1FrCZ3gWBGhMUAEoKQ4Atd4WgHrdqXlPAOjnVyUXkQSgRbUgQGEKFAM0IKgAlFRRgEajQQDq1VBT1YA2AP14dpa4JemEATqrSScF0HgR3gP0qQughZfh+bRQqc5CZPD8ADptGeiYQvoBB9otANBFCCoApVQSoCFBMUCLryLxaSEBKKnyAEUEzd0Mn/cpnQSg1hI+w3MxgN4LQMdJAEpKuWXqjUhjDhNJX4Z0mgBdZISeGkBxGSjmZ0hQC9BBk6AC0LklAD2S4+yYAnROk04EoD2L8P5PRgB07h7Dp4VKAjROx1gCdLo6+mMDqI8mBKDFxBmgBVeR+LRQoc5CBaAJgBbZisQAoF++1XOfz9lToALQQy3hMzwXBGh7CrQToFdFJ0H5tJAAlFR5gD6fQfVn8/8LnQcqAGWguQHatQjfAdBKE1QAKgBNqDhAP78yy0dqMT6ToFmf0uu4ADqjTQLQ4E8EoF0SgJIqDtA7V7306/e5hUxZn9JLAGot4TM8lwKoW4QPAYr9TQK01DI8nxYqCNBWSZ8A1KmhpofmXZm98AJQBloAoEEVkwA0U2U6Cw5ABaCEzDEioEKnMTEEKE4pBaAH6nCAlsvh+bSQAJSUALQB6MqPiQWaIBeg89l0GgClF+EFoJkqD1DvacoUKARd0DRjigXofbEU3t+D9FwohReAlhdTgJ43AC25isSnhQSgpDRA3UakIotILuosdSeSAJSBZgZoaxF+AEAbgl6cF54E5dNC5QDaPhZCAOqlypggBn0+K3QrJxoLAtBSWhagMT8FoL0q0lnoKVCWAIX+UaCQ/g4dZ5cXgJ4KQGcz6vQAmlpDwh7HAL1MApQY1nOITwsdB0AXJ2h5gCKCZvJTAHqoJXyG5wIA7VqE7wNoxySoAHRGHQVAq8IALX6cHT+AhvwUgB6kEKCKn8MBet4P0Hm7DJ8WEoCSYgHQscr5lEgCUGsJn+HJF6BV0TOV+bRQMYASob4AlBVA0envPAE6l1UnAdBBVUzdAC24isSnhUp0lkQAKgAVgHbLdJy5T2Q6HYC2FuEFoLkSgJJiAFC8DF9kJ5IAlIGODqDLrCLxaSEBKKniAP3y7ZkANJYAdDrRVUwtgHqCkgAttQzPp4WOAKAlCkGLAxTfaswAoAsQdARAZ7LqpADqqpjOcwBaNX/Xs4okAJ1NeA1JAEpKHQKat/1oRoAuE4JmAHTmEPQEAWoX4QcBtCHoAIDO2mX4tFCBzhIEoMwBel8IoE0Gn30V0lcPULtwLACdQFMAtNwqEp8WKg1Q7GVmAPUBaAmAouPsBKAgAeiEIgBK8TMN0KKrSHxaSABKqjRAX+7GZ/CTAXTZVaSBANW2oME6hyV8hudspBi4CN8L0EKToHxaiDtAC50mUhyguWeAnhZA5w1BBaDxH7YAei0ANSoEUHKiRACK9DH7NuOTAehOAHqwhlYx+U7gAboCgPZt5hSAzqPkGpIA1CssAy1UxiQALa+5Adq3hiQA7ZEAlNTLSyUAPQKAzmKXALT1lwRAry1AS6wi8WkhASgpAShvgM4agp4oQGl+dgK02DI8nxYqDNDAxwLQaZRhEH7EHaCo4whAD9VkAC2Tw/NpoTIApYtt2QJ0ovc/WoDuljiOYCxApzfsVAAaLsJnA/S64CQonxZavLOkM3gBKDeAohCUK0DnGKWnCdDEFKjrBA6gjcfVEpIAVOtIALo0QVkA9O7s7Dc/vNxl7+nMMAg/6gTo/Dl8HkDnJOgJADTM4NNHibi/FYAmJAAlZQA66RRoJkD1eUy/+eHX77MLQjMMwo+OCKBhCDq1ZScH0K5F+A6AXvcswwtA55AAdBhA4Ty73/yg1uMzNyVlGIQfHSlAp7fsNAGa4mcnQEstw/NpoSIATSyi8gLo5IvwWQD9/KoJPPWRIoqgefviMwzCj44BoMig+QgqAG3/bRqgRXJ4Pi20dGfpCEBDr9jGPFGA3qmwE85kapL4vJvhMwzCj44LoEEIOq1tAtD237YBinJ4AehyygBoZZ9wggBtoPmdO9TuuVQhPSuAxj0nGLCTGnciAB1WxdQCqPK1qWMSgPIFaIUAWqCOKQDoVO+eAVBApwHo51cC0E6ATmzc6QDULcJfdgDU9IIMgM6/isSnhQSgpASg8Miv2bAG6LTWnRpAuxfhkwCtFEC3ZZbh+bRQCYCmNuIhU3QLuWecHkCDFP5j5jJ8hkH4UQdAl5hFyQVoFIJOaN7XD1C6iinBTxqg1w6g6RxeADq5wlGQBKiqIapPGaAvd2reEwD6+VWxRSRuAA3KP2cLQU8SoOkANAnQqtwkKJ8WYgnQGuSeUgCgM2xEyi1jUjWgDUA/np1l3o+UYRB+dNQAnXKsCkCJvw4AGoagAtDl1DUFar0C9HywIehpAjS4GD5zM2eGQfjRsQN0MgMFoMRfW4CCm3sAOnsOz6eF2AFU03P78MABoNNWMY3ZyjmGn6cC0NlC0NMAqKliuj8AoJUC6FYAuqC61pAar0DwuVX8PHmA6sNEzrL3cc4F0NmX4XvMjiZ/2iHodAaeDECHVTEZ37cAeu0BuvgyPJ8W4gRQwOenT8wAOuHAzAPoWGUYhB8dP0An+6Kb5nWm0AIAbQaaBmiSn30ALbAMz6eFGAEU6Gn5KQDlANAFC0EHADTafhQBdLJucnoA7Q5A0wBN5vAC0HnUOQUK+Gz4CQB9MMvwhQA6/RqSALTbmO5fEwAlCDqNJXyG5zykyFtDSgL0utwkKJ8W4gPQuv75EwpAXQh6kgCNLpU7yzqQKcMg/OjIAEqEoBPZKACl/h4AajxsAVoJQBcHaDqD/xnzU+FLADrqZs4Mg/CjLoAusAwvAKU0N0AHLMKnAXqtALrfbgWgS6kDoE0CLwDtAuiI5fg8vXtHPFqtbrQUQOd9+x4pQ6wx1qSblgobeSQyvlQB6IcPH+r6m/PzN2+qqvPvQwdX1RslBdC3ANBWQ0h7zKBwFATebQJQpe32R5AGqHlOgdFrADpnJ+gtpIf6z+cztZPz1++HZ/EZRMePWEegrUV4chJ0mi+7k4hAMxbh4Ql0BHoOObxEoMsoiEDjAFRFoFsfgIYR6MIhKIpApyzQHg5QdAYoHCzycjd4R3yGQfgRe4C2S+cFoKMUA/QiG6COoOeJHF4AOoc61pAcQC0/dQ5vnnR6ADXQtDBV2fvz4Bw+wyD8SABqLeEzPNkDtGcSVAA6qdJToLqE6We/Ar99YADQiadA888DNYLzQIefCpphEH5EAtQvwx8FQCdprZMDaM8aEgKoc2/hVSQ+LcQToNvHRiVXkeaoo89cRMIRqACUBug8IejXDtDcRfgOgKq74feKoALQJZQEKNTQ/wz8fLQ6YYA2KbxL2M2/y6TwnAE6Vw5/IgANd8J38bMLoGYSVAC6hJJrSB6ghp2aoycMUH0WE8Sgz3AeU8axyhkG4Uc9AJ27kl4ASmkugGYtwuun0AC9FoAu+GYpgLpNnAaeJhA9ZYCqsiVcAXqXsRkpwyD8iDtAqa2bLYBOYeWpAbR3DakPoHt3f22rcQSgEyqVwbtDRLY69HywmXywirScmUrFAWoPs1MyZaCD7/XIMAg/4gxQMgCdaxJUAEo9JQHQSgC6mNIADTfBw/8vC9AZqphGngequdkAdPixyhkG4UedAJ1/EnQEQGfK4QWg1FMUQL1zHUCvu1eRBKATKgFQw09cA/qAc/iTBehYZRiEH9EAXWwVSQBKaV6A3k8C0A0Zgs46CcqnhYoBlAhAfwz4WRKgVXGA3uVdBS8AnZCgpwHQjEX4ToCmJkEFoJOLBqjhZ+0A+iAAVXWguTchnSZA5whBv3KABlVMwxbh2wAtvIrEp4UWBmg6g28Czx+DAFQAKgB1Ihfh6RBUANqjEVOg6kkdAN0IQJcQPQXqA1AD0AcPUFhFKgXQqRfh81L4A06vyzAIPxKAWkv4DE++AHUEFYAupUEA3QpAQR8zTlAWgE5K0NAttblapozmB+jlcIAGnnUhqAB0IZFToIifANCHh4cohz9FgEYHKuexNMMg/IgxQBNToDNNgrYAWpCg0w/PVbQT/mCAqhBUALqAhgB0yw2gU76xALTTmI7fJQE6Sw7fBmg5gs4MULWGpADax08CoL05/JzL8AJQ41bMTw3QBw4ArQSg6JGNJE4WoJ++RoC6DH4SgC4dgp4qQFtToBFAtwLQCZRhEH7UB9C5dpVYYzp+l5oCzZkEHR5HtgBakKDzA3RQBk8B1BJUALqMqDUky08D0JCfaBVp4ROVBaBHBND2NOgcAC1F0MmHJ8rgcwCqCCoAJVQIoJafNeJnA9CHh4c4BH0qAtA5ykCPG6Cz5/DjAAoEDX+ZBOhACgZusV20EEE5ATT2q83hBaCLqA3Q2gagZhv8VgAa6O7s7Dc/vNxlV9RnGIQfHSdAHUNnBWgxgs4J0Pv77UEAxSGoAHR2UQDFCXybn+Ek6IIEZQFQdaRyA9Bfv88uCM0wCD86WoC2GEoaOnwxiAJoKYLOC9DBa0ijALoz7zX1R3gSgGqvuq6ZCkAZAHTSd80CqOZnA1C1Hp+5KSnDIPyIL0DTi/AxQjsqZw4EaCGCTj08bVSYuQhPA9QQFCZBUwCdhaAnCtCInzYABYBu2QB0pjWkLIB+ftUEnvpuTkXQoWfRf70A7eOnY2hqyOreNoyBNEDLEHRWgOoMfiqALprDnyBA4wC0bgegP7YBqpfhTxGgei88XG7cJPGDD6OfA6ALFYIeDtDOIXs4QIsUMwlASQlAPT8TANU/hFUkGD/LEZQBQBtofuduh38uW0h/fAClms2upg+xBJmi9yEVJOgsALWL8BlrSHopt/1DTdDz5VeRTh6gvld6fsYA3ZYDaF2vywIU0GkAOvxGeAFocsweAtCC06ATD09X02vXkIYGoF0ALbCKJAD1fdIvIf0Y8nNrJ0EFoALQgQBNBz1uxn2AJS2AliPonADNyeAPAOgcI/eUAFpV/nJiip9+CUkA6hSk8B8zl+EzDMKPvmqA1vXwEDQG6KeCBJ0JoNlToAmAmhxeADqjKiAoHgQ4gUc1TD9ifn6KAbocQWcqA81cRGqiTgDo51cnvoiUwc/kJGidQdAWQAOCjvx4IzUzQC8mA+iydUynBtCqwhl8TQegCKBbB1C1DL8wQKuZykBzy5hUDWgD0I9nZzoOLQ3QuQk6FUDpMXsYQMsRdNrh6VpSAXSrAXp5GEA1QQWgc6rxsCaoA2jTGa+oAPShDuVWkU4RoKaQHpS5mTPDIPzoqwBoaszWGQRFbnHzn6hqZPQnHKM5Aaoz+AyAkj/WANU5PAHQ2VaRTgygqk6isn1b8fOKCkDrWBFAlyIoD4AiguZuhs8wCD9KAnSZHH5+gH46AKCfviKAjlpDSpGizCToCQHU7JdVBLUAxfy0ANUBqL1qWreoA2i1OEDVGlJxgOrDRM6y93F+fQAdspETD1lqzNqpzEEIDAGqppMQQb8qgGZMgSZJYXN4Aeg8sgcOQBav+HnvAPoJZ/B1/QbzEwH0yWzRWxSg068hHetxdscFUHrM2qnMgwA6vJJ0Ok06PF0GrwCaOQUqAKW1GEDPdRavEngLUByACkAFoKlfZGXwPQAdxMAWQDFBvwqAjlhDSpOiGeEC0PlkSm3PLy/13GLDTwPQOg5Ar99gfiKCWoAuRFABaPyoKEAzA9BOgH4axMA2QBFBBaCxDEAXXYY/HYC6APTy8rwGfgJAoUO7ALR2AK0KA7TiANAv32YfoywAtWOW6Ct+NX1ACOrdYopBDEBLEHQ2gHp+zgnQuRYvThCgtjTJBaCfEEBhBelNEIAyAOjE75cF0LPcQ+wEoOmoJ1pMzwVoQNDjBehBU6AdpKiqnjqm6QfuMQJ0oJ9bzzLXpijt91urVgB6bQDq3yYE6GKToHwAOpahGQbhRzwBao8PmgigQ0LQAKC2izqCCkBj2UlQAWinqlEE1duQdLdbr/d7RFAjFIAmAerqmBYhqOZnaYC+6L1IcCZ9eYBaih0LQFtftsF5ICMA6kLQT18XQC8nAagKQRdeRTpCgFajAKq2IQE+9wDQRus1nBVi+PlgA1ANUPwmiqCFADpHGWj+ItJIhmYYhB/xBWgWP6lBiwA6IAQlABoQdKIPPEizAFTzc68AOnwKVABKa36A2ugTA/TxMTz40wG0igGqCaoBulQOzwigjqFlj7NDOfxhDug2hvxpfgDaC1AIQTs6Mw3Q7bED1O/IHbOG1A3Q6xRAZ1pFOj6A6h3t+S+vXfuwXa83DqARP30ACgBFT8YAXW4vEi+Avuj5UDYAndH/MwIU89Ps3+giqHNL7QH68BUBNMzgJwCoHjNdy/CTD9yjBOgYguoJ0IeHBqAbDNDw4M/aATR8hzZAFyBoxQugz2esItAjAWj0ZRsBtM4AqJ1ncgQdPAk6btG1ZcsULwLCADUZfMYUqACU1sDhZk4EyX554KcG6MZl8IkAlBVAZ+BnPkCBnqXvhX8qCFC3eTuToGFfCQEKt8h0YDAGaJDEZwB0CoIeC0Cvl12GPxWAQgavALp3BG0AGgegZgvnm/gN/CoSubY6i9gA1JzGxGcVnglAB9C0D6DbTIDidaSjBaifArUAzcrgu0mhQ1ABaFJQzTkGoDqKVAB1MahahCcD0G6ALhWCzpfBj6gDHUHPrxCgITJX/QSNv2wjgJqjF9KWxCl8kMQfPUDHTYGOBeg8ixcnBlBYhN9ohMb83Ean2GH5HP4kAcpmJ9IidUyU2VQGPwCg0aBt8/NRATTZm0OAxivxAwE6rmqlbcsErwFKZPDTAXS94DL8kQHUbCfKJ6ibAtVVTJqgMUBrB9B2j4sAukgOzwWgnPbCcwLoajBAXfvZw0BrF38+Pg4BaG0BWuMQdDBAR5WttGw5/CWMDpwCPQygk6/HTvpqh2g4QEf0CJTBQxXTZnPbBmgyAA1XkRYqZOIB0IOUYRB+xBWgqwigT7k5fAzQpt89duXwCKBQIxIQ9EgBeugU6ACA3gpAadkEPjspwVOgDT9vldZrXxkS8bNtip0EXS2Ww89YxTQMoFD1affCn41Zh88wCD/iC9CQnwMAuqMB6g9Q1CFo0pIIoNeOoCqJH7aKNLLsr23L4S8B8gGoAuh+DoAuuIp0jABtcp5sgJrpo4aet0YbACg6VGQIQKvFcviTBmgdPMK/KwNQMoM/DKD2yzsLoIqgLgT9OgC6MQAdbmN3v0JnQApAI5kAtFYEHfai1lmVycHXaw1PtAZP8ZPwCjzfAHSRHN7cKHfVdIXp958JQLuMaf+IzuBzAepOo3/SQAQSwlUHCUswQKGHIoIOB+gUBJ0BoC6DXwagswzbIwSo6jcD3W3HmcngNT/RPiSsQQA1q0gLAVQHoOUAOoEyDMKPegE672b4NEAjfg4hKM5WbACqu5OdPBoA0BoBVHd/H4L2fxpuAMUb4UsAdOLRdEwA9QFokMN3+MNGKpDBqwB0v6cBGq4gDQLozAQ9bYDW+BH+XRGAJjL43BDUA7SycWTDwUEARTmSJ+gQgOodJFMUMk0OUP2pbvMzeAEorYEAVV0v6BEdYwnOTnpyALVrSG2A1n0A9atIcVgxl2acAj0GgFboUfCn8+fwCYAGGbx5+4MBqkpBH5McJAGqQ4g8gA6e8urQ1ABtrLrfjpkCHQTQxSZBjwigLgDVtcfG36uOobSCnevN73UHfAwA2hWA9gJ0iRxeAOoeBX9aEKDBWPS/6APoqgVQu7H4AUpBMwFqCHrcAFX8nA+gy02CHhtA4avb9QhdzJzyiMv2bACaBKjvmzkAnZWgcy7CD15EamuhRSRcXV4eoMkMPi8EdWtIFVDtAe5A6JgExQBFfRQIOmgVyZwjPsEk6ESkCPkJGfylumo8w5JuU9RoF4C2hQLQB9sjbCpNusT17ZXubcMACg2ZAKhehvdhxfwAhSnQEwVo5R4Ff1oKoFQGPwagwM/rawgiu1eRkgD1BO35LAagE0yCTgpQw89RU6C9AF10Gf7IAGrmjkyPsH26B6A7HcpBBk8CNA5A0wB9tO0iAD09gAYjEf+qrRqNXwKgZjHIlDL1AbRuAfRaR7ADAWoWDQ7xiLbl0BcAaW80dl/pALQEQKcdTscBUJWG2xImB1C0F5lyCeraelLk8SEF0Lq1iZMyRb3zogCdbxE+bw7049kZbId/tv+YH6CPKOssDtB2Bo/enCKo3nNZ+z9eJQHqCpkSlliAbmOAVtdDAVpNA9Cp/A318/XVlZoAdQDNMk8ASqoXoOp7yi5eqh6BcipiOK1wALpd67M/Exl8KwBNAHQbA3ROgrop0JvCAH32Ueev32eey5RhEH7UABRVWvAAKJ3BkwBVoLwnQlAHUDeR+TAWoIagvQCFDP5hgknQiRzu+Hm11QHoTAClV+HniHuOBaCKn+fnrnpOAzRwTOyUIADdbxqCqp2bdAAa83MQQGcOQbkANIDm89lv/7IYQK+ZATTobuEvW/hshEPQnal7NGtIbh4zA6AhPyGJHwrQ9QSToNMBVPnH8HNUBi8ApdUHUOXopi/YHtd8aYWeiZ+BevR2r85e0lvfpwLo7Dk8F4B++Radpfz51UJzoMrRtjkigD654rS5FJndmcHHAK0tP+9bOXyYwVeulKljFakLoAYT3R+FIUC1fxRA1ZbqMQFo/2rJksvwRwJQxc/LSzWXqZLxx3ULoJFXViFAN5vbhpmw6T0GKMHPJED9MvzcAPVrSMUBGkSgiwEUQtDqiQborFuRKICmMviQoB6frRAUAdTy0+1rHwPQ62rAJKjh53p98CToanUzhcdjfs4G0MelJkGPAqANPxVAL5pcfG2kekTkmnSv3m70+SHb7b0jaD5AW6tIsxKUDUCbFN6l7Q1Ml0rhNUCvOQE0/V0d8PP+fiBAYR1pAECpKVC7CNULUJW13d7yASh4CBL4/VwAbYZOAqDTxz3HAlAIQA37mjy8BdBkXgUZPPATmq6XnymALpjDswGovlLuu+hfSwFUN0lhgHZn8KivhfjEBAWLMUDtzQpA0OQkaAjQyj4rG6C3B68iTQRQ4yLDTwvQTNOGAHSxSdAjAmgNAG08r3tEDFDkllUMUBuA3uvqiS0CaM0WoHYKdJKOGykHoE0I6vW7LH4eAtBHA9CKBUDTGbyen6/0913TQVIAhbVnWEOyCXwWQCEeDwDaPwmq+HlhAEpTaqgXmw8wEUAxPwGguQGoAJRWH0AvHD/Vf+r6oh2CUtXNypeb240H6D0sxncFoAMBujoJgGKCJvn59z+9fv3636cDaOPorQ1BUwCdjaAkQKHRq6Rqe/HwNhGCogAUkVATNLmK1AJolQNQVbpy0QnQwV5UAJ2is1uAIn5mB6ACUFppt9gAVCfwt/sUQOn9yQDQPQLovV6Mb/FzEEAfHlvVKRO7wYgRQB1C0+Hn3/74Wulf/2dygDatUhagQQafgKdLj+zp3Pfv379PATSMJOcDqK6dvgR+QsZG/MXCAF1pgHp+7mcB6FMfQKcctUcDUByAqv8SObz1SwxQn8EDQO/9XUh0AJrwil5FqpfJ4f0UKAOA9qmJP/9NUzSO1wO6ywAAIABJREFUQTMMwo80QB8ZAdRk8E2jwPU9gc7P3fTSHkEUExQuULtyAA1mMjtWkQxAtxagT9FTOwC60gCFAHRPhqCr4TkUVG/W0wBUJfCGnzMC1J37M3MIejQARQGoLoGgAaoc0wpA9y6DNwB1BE0EoEmANjn8epFCpuqoAPoLxJ5/++O//PdUAEUhKAuAQgCqKEIBFPFTfbu7VB5/2Y4FKFpD0v0iBihJUA1HFYB6gF5EnFplBGMGoMNuAe2Q5acuxlaDUk2BZq9ujQWobo1TBSgOQPUcNAVQTdBVC6C3wRTo/T3UoW1TK0hP3QB1BJ1zEvS4APoThJ7/+PPr/5gQoPbrLQbo7JX02BacwcNCUR0D9Poc89PeuRWHoGr74qdP5GJ6ehXJAdTVdIUAfUiEoBBctgAaFvqtrGn9HtEAvT8coeYMO3Ox+HwApeuYajiYhx9Ap7jzr8stPgC1/NzSk6DaMxE/9aGD+xZAP8FFcr4zZwHUEnS2ELRyE+FHANB//PkP/6n/8dc4h88wCD8CgD6yASjARjWJGvJxRWaN+OmuLDQZTwzQVgDqAUoNojZAMUHTk6AW+IqfULayh9Mj0F90HcRDvJyufz8UoTAcA36eJkBDA6a4caXDLTgA3TuAkpOgUb0JBijO4O91MAD8dApsIQ0xAHXvPCtA7WnKRwDQv//JpO5/VVOhSv9sNPIF37378ccfNVTeNHr3rgp/vVopp6xWow0eLvVW6s2a/+jvtLdv14ohb5DU47cgjU/4p9o4/P7Dhw8qhdCvoAD688/NU5vXefMmfAH4rAkTDEDfNE9UD/Gz4Tcps6vqG7MG/9ZMeXmfreCDGdsGeKGumw/TfAKNUDVcRnlTz0Y0vnn7drNRXqrrb74Z91KdstGH/4xKzUdoWkN/8EX6TlqrqPeOdOfgt2u+SaGP6t653X5QAH2r2vGmJdwztM8UPzfwNNUDPmipvqx6MxgPGmBJ09V/bFpf9yD7XvO0RbAIP8cbBJoKoL9MC9AfgaA8AGr5uf7xxwChzb9Vnwjxqf5urXucAehNw473V1dbDdA3LYD+OBygmKADAaptgxwenLYKRkkWQH/eWoSO8aYy+C0A9G0hgDIg6CoC6Njvo6FqOgJ8yRt+Nv3SToK2AXoT+eyKAijiZ5aaZtGDxRN0ToC6KdA53iDQ5AC1ygiJ8SOVwkMOX+kUvrX8sZu1kh7Z4jJ4VayksiBd/4bSeL2dfb3ebDYKnxubysPhX2gW1AE0zuDhVLvOFN6vISmFRaRkCu8zeA1QffAmTHmZVdYwTevzJGTwH2Dtdbs1CB3hWL2iq3wDCfzIKdAh108agEbJ6P0MOXx2Ct8uflAnFkyQwyfdYrquS+BNJRmdwsezHg1AN24KtDYpvMrg4XbElC30j1UOryZwmnbX7z3fKpI/jn6ODH6uFH5SgMLEYFUUoH4JyXZCU0BsEQpL5AqgCp9a9qgFRVAP0Iaf76/CWXc7996xitS4JZoCfcKzoP0AvQSA+jWD1irrMIDqqTCQ+fiHANTyEwZS9ssMA6haho+WQ3RrFAao/fbyFlTV9awAhQzeryDdO4BSq0gRP9WfbjZrw89IHbbQP7YAtQSdbR2+Ok6A/nVigOpjX1kA1K5jrtcoCnPbj5o+cWtrw7UUZsMQFADaDkBhE1MWQD1BU4tIZs3LrMEDQE3AsYrDz6EA3W7R/pOHhzEEXXmAOn6eGEC995cH6K0PQO87VpEigKqLUzdriAYmAujGALSaLwT1i/DHANBZVuFtIZMqpI/612IAtfxc2QR+4wBqEllzK8d6bdfeNUNVf3sIQ1AF0Pt2AKoWLy1AiTGUAmg3QW0AemkzeJTDx6usAwgKGXzrDJ4DAOoS+AUB6k+5nnbQZgGUuoUI7nqbEaA2eUL8HJjD2wDUANQ7tNd9Ka80XR2a3xD0qwbo8EvlfoL6z0nrQF0hEwOAViYA3URXuboLEhqA7pE0ZjVAHUEVQCGDj/n51DEJSgO0LwRtTYH2ZWy9AIViluZLAp0hMQ6gE/BzCEBNHVNw1KDeXzt5CJoB0DD4txbY87UPt6QboLfZAF1ZgOrnXV05f/Y7Lw3QJou5NXt49b12cwHU3Ql/DACdYyeSD0FbAJ27ENTaYruL5acCaGNTW4/2ngPLzwd9YzEOQUmAmuK5HoCGa0ha6DCnFEB1AHo5DKDdfdhk8LrIAAM0e8ibABTzczGAKhYUBmg0ebIUQF0Gj/k5BKD24AILUOXOCQAKS66IoHMBdK4rjZUmBuj0e+FrD9DrBqBECLoYQFfuLJuNBmiLoM2PCIA+6OlyS1Aqg3fFx70AjQJQDNBkBOoAqkw4BKA2g79VQYz/BhkRglqAIn7OBFC3DI8B+r4gQFftuWdjgcngZwWoC0C3AUB7JkFNALo3AK0zMvgegKrl1toSdBbEsQBohn55PfFpTDXK4d+9i8s8lgUo5qc26jHm5+MDJqiJ0vTaEgZoFID6QZNeRXJVoPFXCLoZufW8dgZ/byZB08Olw5cGoLd6A7v+BtEOyAeomQKFANTxc0QjjgCoCUA1QRcH6GpF8BMDtLWRZ5wltCk6g1+r7771Hp21aENQalXR2BcDdND3rbEl8XN9op0lqG7/SgCqNPV5oP62NQBoyI9lAOqPsNMANYvrD48hQuEBAujaprmYoBag5xXip32/9CpSB0CrAQA1GfwVXEE0IASlz1yGABQ+oiEolJjluVUBVF2DtIb9sJdzA1R9JVk2AEDvfQi6FEBpeHqf2wB0ghw+CVD9PQqVyVd2L2YIUMI84Od7vYYU8fMAgD5B2bTqBp6g0w9ktIZ0JABNKMMg/KgBKMrhywIU8dPGlhih5l8BQC1bKYAS/NS9KhOgT30ARRn81QCA2tFMHrocArRJA8cBVAegIT9HZfAjAfp+eYB20BMDlNhLPsqSFEDhPASzEmSFJ0HJyoydA2h+ANoF0C3UrBiAXp4YQL/8r2Vu5axRDq/qQAsA1AWglwagCI2OoI6kjqBooT4IQZuuuPcADcdLchLUA7Q1vixBH2OCogzeAFTfBDYAoOQo9hm8LoCHAoOuq5iT0kebb/RZEgaf4wLQHIAab5gA9H6GHL7Dlg54eperzjDNJCjtFliDRzX0V2o5PQTojppgMPw0GXxeANoNUChaMQQ9n4OgzAB617eINAdAty6H1wANCLIgQFcuAN3f4iImQKiPRC1AXQJfuxBUVyCbAPSc4mc3QMkAdBBA7Rq8Sdi6V111sRaRSLoA1G8RsC2TN+ZXFqCenzMCVC3DBwCFOwIWBmiangZE0LP1/x1M0A6A6m0ebgVJJQDROnx7d68pAp0LoLcIoNUMAHVToOUBGlwqtxRAwdGQwyuAVi2AzlgI+uLeAwF0HwL0wUwFPrQAatao6yAEVd/lDTkugKBxuKEnQTMBCgQlcnifwZ+bNXg/XLpCUP2tnQLoLQDUf8BxAL1tABrycyaAPlX2q8Uexaf5WRSgrStG1HcWBKCzArTpvCgANfuJWoVMUY0V4ucm4ucUAN07gp5rgh7wsSkFa0hzHHmdA9CPQRnTQtcaP8EeHwPQuH8tCNBEABrk8Qig8DewScmEoNBxMUBb6VpyFSk5BfrUC9ALDNC6H6BwL14Lii6D18n3oQDdm/IVy89xI2cMQN9bgFqCLg7QunU+KQC0+T9zrmb2e4ctnwboHgJQx88dAdCAoO70A3du61QA1dmWJmjz0hCCnn/dAG0C0N/88PKsbpT78u3Z77P4OQFAHy1AqRx+Mn9Exti36AhAW/J40fS87gRo/I5jAKoJaqf6vHwGf36ZAVDDTwqgJoNXJ/ShOd5sgkIGj/g5NgAdClDz1WJm894DPooBtE4CVB9JMxKguOlJt+AM3vHTnpMcTurgbaaOnxagefzsBKgLQfcmBB23lNilYAq0MECBml++Vbn7r983LF0GoI6gBqDtEHRegOIMHvg5BKDNn9T+oCZMUHWVtr4DPQVQModPryE9dQJU32esDLdLWDrg6AAo8JPYYGQz+M3m7X4CgIb8HEmxoQB9JAH6ftocPm1LzM/7FkFdAKoLhMds7RoAUJPBB/y0AN27C94wQe3Wie1+b6/+w91mAoCaELR54QsA6LQErXgBVEHToPO542rjGQC61Tk87EQqAlB0oXYPP9W+zb1eILFHhQYAhTX4C32nJxVMJiZBO6ZAXQ5PAxRtQ4KUrXPvHvBz3Qaoz+D3BqBjc3iYAq3rc5TALwJQfRXoewtQE4IuDVCdBNAA1T1lXAg6EKAog7dhMJXDu6Wk1c7tPYMp0NDwqQBqCKoutXWfffB9MZ1GMAToy52e/fzy7W//shhAP0HFoQFoQNDZARoGoPv+APTBHdDkthphgpoipkkBakLQcBneB6AkQOkQ1PATzoqOC8bMEpIG6DoEaE7QZAF6OD9zAYoD0Olz+EEAhUmUmKBNM0EA+jAeoKjpkwBVGbwLQK1B5HZ4TVC3d/eWDECnAujeAfT88rwacEReoM7RDwC9ZwXQj3r6EzL5RQDqCKoBek0CdCaChgC9MGeBdQLUH9RehQB9AICqdMgAlBwniUlQPAXa/rwmh08AFGXwPQCF6U87gUsCdKMAelAOrwC6CQA6mmGD+lXlYvO6vnqPAfp+cYAafhIAPa+u69EAbUZIH0BNBm/OBUOTCKmcxAShasHPHHCrVpAmBOiTGxYmBB1+yChS9+APq5jKLyL9XgNUxZ6fXy0K0E8KoA8WoIigcwPUTQb5w7y7+ImOWK7CGzdcCLrdbw4DKOxpCX5LTYIqy5uBedkCqJsEbRUnWn7u9SmmARUhGIG7Sg4EqF1DQvxcBqCqatzz0+fwywHU8DPaD6nmWQCgxpfZk6DDARol8B0A3Xl+eoBWuVOg3QB1IegtAuh2+wmuCRlE0CEAtfxkUMb0O4XOhqMNTBdL4TVANUENQKsCANVrmH0BqMananltDmIoDkFvNUDPU1cA0atIdf1zDTvoK+ryAwKgOIM3AEWrrvZiuaBsWvNT12CpbUY0QDcWoKNz+JVZQzr3Cfz8ANWxedOPGoIuD9DgJChYkdkGK/EaoIafj2NC0IEAdRk8fneUw8dfqI1l7vg7vWW9yg5AewC6NWuucIiu6lx6g9twgvZkELwAqk61+6f/suX0iy0i2RB0CwC9LgDQ1cod5p0GKOBT89Md8GgZ6kNQzc9LmC+n3pKeBNXfzIq7tgu3CUoAVGWGYQC6C3L4FZbn52ajDqsLQ1CXwe81QPeHAdRPgR7EzzyAql7kTtDwOfwBbx8Zk/pFcBLUdmszVg+jAKCQxOe9tfpoqO0Jt9gM3t5ohDjYsa7oj7/btAPQSQC69SGoOt9wrfqUAegggnYDtOIF0JfnMxV3Po/YiHQ4QBVB372rqRB0RoC2M3h3Rh2Nz7jVDUF9CLrvAegTBdAmAL3a9gA0WoanM/gdMQlqAIr5qU/swQDFGbzOs8bn8MEUaGXPsBj45EhDAaq/WjRlIoJOGYL2AhQSeHVplicoeP7yUu11MJva8gEazxmmAUrwswOglQtAzcHHUwO0hvsacAiq+tRwgvaUoXEDaJO5q7hTRaJ5CfwUAP1kAUqGoJM5JDQmXkJyAeiWUKLNfQgaADS164IG6JUG6OUl2nAXv4cGKPaLCkBbAMU5vB0mIMTPW30b89pj0WXweLY/AOjgEDSYAnUbsIc9N1YuQGsDULgWaWGAmglQ5V0D0Mp+dV2q3qUmv+2XUR5BBwLUZPBxHX8SoJWrfDIlTK1lpkO88mRXhwGgJgTdAEA9QbsR2g1QBQq8CF8eoOOVYRB+BAC1BFVHi8wLUJfQ+hffoQxeNbO5pqOm8El/Z4Yh6AYAmty2RqwiqXHfDVDI4dFZzDiDVwB9j65VdgANFPATDkMJAKrHEgBUvSJoRA5vpkAxP+cF6BMAFNJcSOJrIOi0OXzKljY/XRKv77HQ/LzQAeiDnwXNeWfdFCiHTwJ0DefJh5xMTIJCn9Cx4cZd/pbNz+5TUmOCrtcbM7yGEdSNT/K3plvzAehdZto+H0ARQWcCaHCA4wrdJmMCUBiQkRLNHYag5uSEZPFjAqD6DCfchVshaDAJ6gJQOIIvuJfeBRxGl/A39RrzU9HSEdRl8Hrcf3OpNy5biOYBFE+BVgcGoAMBCsvwGjEKoFAnsXUh6DIARfzcwCQJtMDOBqD6jhS9Y2QcQOsugPoiphY/cY8I6OmOvzP8nAWgQNC9SeLXnqBoTKWf3wnQygSg7iy70gDN3wA/MUDrd+8eWiHo1AC1nSPip87gcQBatxGa/LrEIWjv4YftVaSGn/cf3ocB6ECA2gA0BKgJQS+RICPfb24tP5sevbFpZpTBG4BemkA0HYKSpzJ7gFaHBqB5ANUBqKkzq4CgywE05Kdeplvb77BzncDrdTuod84tZBoGUMjg2/xs5/D2e1XHDObsraj3TQNQuzwMIeitua1QTQQ3hvYT1I9W6re63lEACv9fs6oB6LYVgs4DUKMbD1A7nQ5zNFAVEyI03dJ+HckBtKN6PAaoPdA27sLB0yOAan5eAj9NBo/3nrQACvn7BvNTJ+z+rhx3mLkDqN65XFXpEJQ+ltmvIaWmI4YrD6B2skXBQK9fuBx+doCG/FxvNlD5qL9E1Pec/vp61DPr+Tm8ja57AboeBFCclahOkODnJAC1BN17glqADiBoJ0DhgEBOAH25y146mhagnxqAtkLQSQEaH3zrAYoD0K3d8hMgtCvXCEJQA4/kLa4hQOEEjF6A6iHin6cPRW4G5qUHqBs5BEARP/det6b0bwUIsDN3l9+Y9LvqBih9MJufAsXnpw1uoVA5ADX0bJoAJnG3QNC+EHQ4yDoAavi5h8NU1frcBuoZlBcuzy/M7gUN0Pwc3gDUT4ISAPUZfIufvkc0LYImdWwAut/PDFBLUKiOczcx9hLUj1bClIohQF8+5hYvTQ/Q7fIAXRmAmmluz88njNDu2W4cgkJfXPUB1JLQHCHUBigRggYAtQFoEqAX3fx0IagOS/wUqGennoVI7Z+p4pMH7aczGXx1eACaAVANTzi0VQNU0UH9qA+gGSRL2ALfPmrqdW356Z2rp4IBoLeqhNxsucs7naUGStRpgHZm8K1pcd8tzLIh8HNUBt97V2lIUOWbwQTtAqjZwoLXkIoDNLodfrmtnErazwqgD7Cf0Q3XJQCKbpPRGyVwg9Z2fbez3gIBdO8AOmAVaWUD0A/xGlIPQNUwCALQ1u5nH4Iifga32rsQ1AJ0b9aOtVwFid07FV9YX1Hn9bkp0GqCAHQ4QBWV7KnXsAlKfWZN0F6ADmVZN0A1P00+bJ1r1tIuzCFfWwvQzBBUA3TbD9BEBh8CNMhKNoafswJU7W+wBF3rEHTbJijxzODY5/iXZgugADQCaE2GoFNV0sf81ABdYYDCPomwPeMqPFKeoDaDT0+9+VwcJh9VAPqhHYC2COrrmLoC0BZAa33RqC3/TISgKIP3l+cggMZj3kz7to9ltlOgyeWwHA3sVxagDwigsLHMHeyRrIQZfstbJ0BhAhTxE2YXTTCsK+R0APopP4cHfm5RDt8GaGcG7wEaTOqobnGb5OdUADUbxDxBdYwyhKBdALX8rPQGvpUAFAHUhqDLAXRnMvhbCEDbrdnPTw0UD1Cd/PYCdOX5uSUyeAKgDrwoAO0AqBbmZ/MB6RAUZfBVdWPfHUygcvjKlG7xAKj+avEB6PW5DUE1QXsASly8kjCG/rE5yd8sIGHnmoo2XcKk8+urT59G5PAOoHUKoFUPQF2PCPC5h6WuuQEaEhQmQbdud5+bIGs9DZ+a366Krhw/ffuWBuhByjAIP3IA1W7Wd3TGIej8AMUZfJTAD5cNQT1A+yZBV2bxRl/pRQI0eIEWQC8cQN93ALQ254e48nkyBA0y+BZAtzFALT/bIEBToIfzMxOgDx6gFxagt7dbXf+YroQZTNBugLb46W5T0yvw+qDjKyi0esw73kq9OtzX3gXQjinQOAQ10ecmDEBnBKje3gAENQCNCdoBUOJwHcfPawFoBNBPPgSdHqAtfiqAhhn8lgpAh8mGoDb66p4E1fVDtms3evs2A6AmAD13AA2mQM2LwqiI+EkQVKeTPoNvTHAAxTk83oBY2ZuW2+fa+ynQ3JFIaQRAdbmALpANCJqohKnc5dP9PKNtcSf5m4L0iKDN15gCKASgCqB1dg4/AKD2IJEEPwOAenyGAei4KdABALWnvBiAUgRVF9hHT8IV29TGZjj3UgAaA/QTLDhCDu92yRwAUJR+JwCKMvgD+OmS+H6APsFkZgVdW1cu7jVA28flxARFAL1IZfA4Y6stRfz6OwC0DpN4nMFbgO48QMMQ1PFTf9nxAuhWo0kB9MJ99GQI6g90HULQJEAT/LQnsasDrOGYpKu6zg9BgZ97fWyw6ZsJgCYDUARQj8+9PeHjoAB0CECfzA5bFIJGBFUAjd7PAbQ9kGzeAH3wSgAKavxoABqGoBMA1FeftwAaBKB7OK5u5DsBQPWZnhg/pE0q068sP9U7kwFoCqDAz/NEBo8ASvATQlAbmNoQFGXwuwCgRA5v4zazNhyeaz/pFGgeQM1o1NYFBK0TIaiZAL0emMZ3A5Tgpz1H2Kwg3SuAPqEQdNBn05Mi+30QgkZuMd9/HQA1kwy1w6czbyGA1gDQra8ExQRtfunPiAT5ALSVw/sEnhlAiy4iOYCqZUrIw8x4PRigdhNHm58aoDsP0IP4aQiKANoxCar3+enjxMyFCgmAhh0HAFoBQM/TALU5vOcnHtZrOHAJh6DmPkezJO8BugoBqiGD+fkQh6ANQCcMQAcPCQ1QM5OsjdPHVOk7VhW8aj3j3HoWFLIOJmgHQCN+Wt/aEG9vbtqA/W0aoPE3T9dn2+rzPiAEBUsigPZl8P4rNcBnwM85AYpDUA9QT1D1O0VQ9JZul/UuDkUwP6/xIrwAFAAah6ADANrR92GPqEZoGqAXdg5+O/SigYQZGKDmy5M2ymyUdufZYoAGx8gHIahJ/YMAtBugBD/3+kLRKghBUQa/8wDd2dOsm26qDNZHTDng6Asb4hB02gw+A6BmF5K96c+swytY3FqCxk+CAPR68EQoaYs7iBrz03872XNb7EHx5oCijBx+ZfHcC9COANTm8I6esK+yIwCdFqBP5pxBdeW33YuECWru//Pv6RN4AqCenw6g+tcnDtAndS/8JxyCQp32BAA1CCUAak9qhz6ul0kHfxLKDqjsCfBDGrW+9QDdI4BGx0SFHdmuIgUBaKXXkKgjIBP81OFnVUUhKMrgEwBdw3nPAT8foxB04inQwUOign20HqAhQdf6M1O1hEEQ2kPQNEBvb29DfkYhqF5Bujdpal4Or5wP55PsPUFDtwzI4NHlm56fzlyzc3cUP0cAFBFUI3StCaps96MFB6BhLocmQKM1pOIADViqL+gsA9BPEILiHL4foKnOWKPtYu3udYMz+IP5CQdkX2OA0parQQFLPC5IeWvvQwq6TgKgKj/tyuBNwBFmamh8V1C4hELQDQpAQ4Ca0aenEi8ufLhmDljXnK7QB9veRnfrFAWoPVpu3y7ltfwcnMZ3ATTk52UYgpol+BCg2/hQbVIrE4Cqr4IkQPsz+AigwZx4eHDWTAClQlBLUL35D7bc2iA0CECDELSKA1CeAH359ftMgmYYhB+lABqFoN0ArdKng6HjlK4IhK7CDP6qNcoyBSbjAjaqBAtGhRln5kYvfJ0H7jth8mImQaMAtA1QR9Bbmp+r3Q6FoPvN/jYBUHtWsLkl5ELd7eP42QSgUQiq15CmC0CzAer46Wvp7Q7WuLwXtvI3Y9CA0xK0wxjqh6ot13ZHueXnJQpBb00CrxaaTU1DRg6/qgDPavJSQbgDoJ0BqM3hLT77+DkDQGsA6NYDFNJ4exu4AaF+4yiKCAAa8fOKJ0Bfnpe8VM7IAtSFoMMBmur5GKCaoHXUTXYogz80AH0yLMftThBU58T729qsz8L5kcRJIu2uDAA9xwFoN0AT/NR0xiFoEIB6gOIQ1AAUCGrPaFKRlGor7+5JM/gDAIp2I23gCICIoNBpVCMMJWgSoIGTdUNiguoE3gB0l5nDrwxAVbOhHD5wy6AM3gP0NuoT4bkvswH0CQB67wBaW4LqqhCon7DDpZ2FWYMifjIG6JL3wlthgCKC9gG0YztewE+46qEOu0mQwR/MT5hMCAEap/H28E0D0I3h5zetSuZ2X/YAPTcArcgpUDdeYnxqflrLcAjaD1AcglY2AFUQRSHo1FOgw4cEABTxE2/nVGfvxwQ1W/lBiKCZAHWEi3iE15HcCtIuAOhjfw4PNwHebgCgPgQNAapD4CYP7uKny+HjPuH5GV3VMNDxgwHqToV2AoKajR23sBxp7YhHgJkEtSfYWH7qRUx3ZwsrgOaebJdhEH5EA/STXYhHAE23aJU4WO3J1TBZgG6Db2loqTCDH/wxOoxpATQg6MpuXan1aTi3+vyzmgJoOwRVY0UdleECUDVQqQDUjhdq+ci/uA9BbQa/awGUyuHdIaH6viQUgk49BXowQO1V1Zpwa0xQCD5h48NAgtIA1fjCHrbHUPsQVPMTA9SdKNL9oVYoAL3EOTx2S+8++LBDtLtERfJzAYCa83PXG+iD2JRwALgQ1E6A2mXMB74Afc69lzPDIPwoAOgTBqgPQXsAWplKFKrnG4DaE7XcVIvtLjdBBj8BP59s3QDGT7i8aG7QUQDV/FzrusxvviEKSQIGwXK4gq3GmNvUnAKoW0Yi+IkX19fqpIvgJnMPUDqHRwFoGIJOPQWaCVDMzygEVQRdo1L0ysdAGqF+KSkToFWQwdcWAlDha2QCUJeIDl1GMgEonG2vAfqeAKgm+BCA3pNfqZ6fA109wCupj6MNUWugKo2p3RUOagVObxgzJ9FG3R8DNEjgHxxAwfjSAI3KmPJn83J2AAAgAElEQVSu98gwCD9KADQIQXsBmgxBzT1jdW3PK4c+7guFbnAGf+gKklcrBPX904V0t/o0sbXZF3RJAHSH8GsEqf/F5bm7sUjf+5MCaIufGGyIoGEAmgCoOZ5EAfTaB6BBCDpxGX3GkKgglkwA1KyROYLCl6qtQxxK0DRAW/zUHqvNAUSGn7Xd2DU0h9e3DmCAuhAUuwW+h3szeGjCfSybLYzfqZIBLUdQmEhXBIVbGFUUYXbqe4TiokPI4eMJUMVPNAXKDKCZZ9NnGIQfxQCtyRC0s4ErqHeiT0f/ZA/E9ucR2mM8ABU2g58oAAW1ARotL8Lxm2t7wHEKoOg8BQB+pcELAahmgL66l+CnO6TEK+CnG1M2iU8CNM7hL5rOjwJQG4KaK1CmzeDzABryE+fwphrBnFVo80fHzzCNzwJohTN44CcG1haOAYEEfhWHoN0AXZlNxuaUVhyCIrfoydEBASgN0MP5OQqgFdRy1CqhUmYoguoc3szrw4Vi0VBYtSZA9SYmrgDNW4OfDqC1Beijjgv6AQp3m9aQyIe/gpPkDT9MmGUuS3SomDiDBxEABYKugpR4jbaCUAANvoSh75kCUnPnsLl4EgHUP8N9cM9PclChwWR/igC6awP0Qr25D0AtQZ9mmAI9CKBBCLqG68weDEG3aDN2SNCOEJSwJcjgQ36i7zA/AboLQtBtV49z/DS309EAXcFE+gEANX1zoJ8HeSX9kUwvNiHotV1qW8Nxte680spXsvhuGPDTJvBXnAB6kDIMwo9SAI1D0C6A6vWAayJ20AEo7PFrvunMlYC2ksegAh+lOPgz9IkCKF5e3Jlb2G/twEsBtEVQV4GvM8R7DFC8AgDDF6km+anzzEEADXL4IADVSfyDJigB0AOPIRzerwwBUyGonqeA+65M5wJ+4mNELUFT1fSELRXK4GN+Qgt0AbQzBLUFIhige0NQ55aVORY5ncHjb1RiUudgfo4B6MqGoOeGoGvY72CuEqDr+tXcqV/qM/xUxd1uDUkAqh7hENQQtBOg+vc1hKAxQRVA7XYxdzP1HhP0xt4mN2kAigqBY4JiEgZ7kb/5hjhJpE1QAKj6vPutA6ib1cUyWz86+YnDku0ggKrejQLQrQlBHUCnDUDHA7SKc3j9DWoIqrvE1uBz6w8Src0TEwAlfooz+Jif+DvMrVzu4lLQ5AfSAagDKMzZbCKAruougPov07it90GTH8TPHIC6YeEACgTVg3Ojd8S58mY8F6JthOdECbwAlABokMSbdaQugFYmfWvFDuam8AcHULev0fX1m1ky+FQIiju3ByhQiQZoK4mH1Xtz3Y/G55U+SzFcZbME7cPnDiXxaBognr6Hv4PjfJoe3kDDBKDWu00IqgL4wgB18DQKc/gmyrmFgyhtAPpo7idHBK07knhiv3BV4WZshU21I6hxbkYODwEoTIHqY1zODUDfe4DqVcA9OQUapSO2qe2XZVSQMtTJlMYAdKWjyWszk793Y1N/UA3Qc09Q6L0wcdri5xVahC8O0C/fooWjj2XKmJ4cQYMQNNnKJgB9eCBCUEjfMT/dIdy2t9/MksEPBahP4NMAjV5Anz7TEAz4+V7zs30Yrfn4JgTt4qcbVVsM0JCgxt4rDFDNHOdeCEGnnwIdAdAqUJDD7zfr9aOl/tZcorSlCEoBFF4w/hluxnYDWoBa37oQtD+HhwBUA1SX/uppb53DO4Aifq7D5sOlnL41o1lx0y0O5OdYgFaKn6aUxNyRAHPs+qfq/1A5Qw37l1UBHaoA3X7iDNC7AoX08KgdgsIpG+SrmaJl3fmjrq/7i5ngWq9hw6Qm6MbXm9hZpokD0F6AQt9HAWgKoHEICotP67VO4N9rgKaOMLUA7cLnzhG0A6B2SsAAVC2dWn5+CkJQZdw6WOs/cHBmAdTDE35iEepDUE3QRw1Qewed/gjbYCKUDkGbl3oTH9dkatgtP0nnBgBthaBJgGrGQAavVj0v9bqLC0G1W1STKIDq/rBFb9FOR1BT22WteiJ+ZgE0DEFNsFn7/Rx7Q1D4TWWuizXGnusCuoif92gNqSRAoxLQMsfZ2UetEDQNUBOAPpq/bAH00QFUw9POtZjbewG+m+kD0NQkKEaU6TZ25TEJ0BZBYSVMjSS1fnSV3MAPh9h2hp9uVIX8fImrB2DzlD4hTw1jdyLupzoIQSfP4DOGRBXSE//QhqAGoI8enxqghqDoRiUCoCpkehMfeIdvQiH5aZL4eHYkCEHpjwMB6AUCaHUZAnRlAlBTnoUA2n4tN4/dmhQ/mJ8jAaqWhMx0p11JghweyjzQUhIsxQFCz3ECr/jJBqBNxt7S8oeJOIDWYQh6rglKvZgZII8wgMOuX9dbGygpfu7dfWr67DGzB7iavghUC5dwElBc2X2UtQMozc8WQQ1AET+TJ6CoELSXnyYETQPU/5k903xvLrXZmivSDEG35QEa/1DHcWZPkN6ysF4DPO0Xq16TbxG0HYLqlPONnSJwPzwPz1ElnRsBFOfwHSEoBqj5sr/0OfzqxfBzuzd3cXfw0xMUTcm6SdlD+TkeoDDBcqnnhCxBm4+qr5L1i/G2lEFvo6sRP2vDT7+GVBSg7RA0bwp0SoBagroQtBug1w6gwTqS5qeZ5DLkdHMtcDqDaqB5MvjgUusWjWyZEQ5A0wDdxQDd3sIBiuoqzh6ADsCnLVfEI/CFOrw/AugWrj9x23keVaA09RTooUPCbj6wt5kp1MDS+wMGqCLogyGoC0HDXF1B9c11SFC0hNR5FDz+ZRyCJgBq+Hlh1pDMbBMKQVeQwDcA3fQD1O8fdvicjJ8jAQpfbXpi02fxppYeIbSqza3fqlbUIBQn8HwAChDN3H00F0ANQbe2mr75kqIJ6jL4VggKdwDbJYMQoJqgGygemimDxwSKEep68xbxswugwbM1QG/VAbT3gwCaGtjhSwYBKA1Qd8q9qqjcGn4++RBUU33iKdCDhwRyNeQf9iz0gJ+wVS0mqH8VU3z4Bq3yP0UBaIdzOwGayOFRAGq3C8GUqAGo52cDUJzBJzyOCIp6xRT8zAMoJqhBKKo1c7X0nqC62ll//6kJOAgJED8FoDRAn1wI+tgZgtoMfmv+srbZV2UAug346W5EdwT9ZqYMvoOgPp8aCNBdC6C3UAHaw08F0GQVQDTG74MI5oW8gA8BFPgJAK1dnQPsVZoyAJ0OoFuXw289Pz1ALUEfqXUkW7xtAWoIOgygu+hLzBK0M4eHOcILD9CdA6jJ4VfulqP1ujcAfbIE1TRH+JyAn2MBCjZEpRJ+M5JBKJQ7w6V6m7Xeh63PsDMJvAGo/RylAXqQMgzCjxIAfQqTeAhBWy8Fe+ABoA84BLX8hBXXOADd6xMwVUYAAJ0hAI0IhAiK10TdaeCVr3ojFEwHmJXUIQBtmZEe4wMBqibz95qfV5/MG9sQtMGqvSIZW36gF6cCaI1y+O1Dm594IjQOQS0/K/sPWyx1bTP4npOMozO8jWO6cngdgF5cAKCtS30IWtc3/pY4XZLRE4A+uVMUUfI+DT8PA+jOZvJBDu8Jqn681YdI6VPL3F1KtQlA2QH0y7f6DKbnzKOY5gAoSuLTADVLSBA/eILCDe36tHRfBbrGADUEnSuDjwnkg1Bc12yKqfoAGlRFA0ERPycBaBjBdAB0q8802sLivz1ABIJ8tc1rE66mFAdoQFCzirQlAlA/EdpaR8L8DAmqAbruCUCJxoT/duXwCqDAj1u/QBXk8DUAFA5D7M3g4TVXrqGnw2cuQJ/sx/cgRaUSCKAaofDDvd2F7S5EDvnJCKDPZu39OfswpqkB6giqsdgA9JwqzXMB6CcbgtYA0GsTgJrq6DoKQBFBZ8rgYwJZggY76ww/9aObm11aeEuJ3QM/DKCDCere6QnGRCqH38MWUl89BUm83uhzO/UU6FQABYLaSVCan56gQQiK+PkmCEL1enB/AEo0pnENXGtKhaAmAHX7OOF5EUDvDUCxAZ0OR9/hk9HzaSRA7Tjwmbw9+doD9BIAentr7rVSX1ZQ/lF/Mgk8N4B+fmUW3z8WO87O/9sn8QqgF+ftMhWbRz1CMZ8PQaHW1qy11lYBQPe3cJPbXBl8m0CagKsQoOjXnQDFigHaY/tAgDoj1XPSAH2v5w+u7u+v/HdOrU8Vhe7PFaDK2a6Q6SEAaE0T1E+mW37aOtAK8/M2NwBthaAJgJ5bgHqP4hze8lOf5j4MoEDQKYNPrUMA6jtZFU+CwsSouVLVnLhsDzPAASgrgN65U5R//b7QgcrogU3idQh6QRAU8/OTT+Kvr/Vx176wz5z9ZqvNXAiquv5mpgCUIFC4MfkAgN5nBKADCeptVE95oZ9nKkq2+tsf+cwCdDN5Bj/BkAgJigFq1sHqmKB4Vxvmp68DrTxA19kBqAtBkzm8XkK68AC1z2sBdG34uXUTm32+mByfBwEUdzEih6/tkeNw6Yf+gl6H/OQF0IaaHpp3pfbCO/kkXi33XMBdPEFxyTUC6Ce/jnRuths6ftr9DgFENUHf6gx+Dn5S4ErsS9JiAVBbDpJ4HlSMqvdVnde/hd2WumEM0F1tTu9FV+p+sqcrhytJuBgU8dOuwtufVgcBFAhK5vA2ANVToFsKoO8/GH7mBKBPQNBDHRort4VQ7BmXl0Q5PFQce4Ca+jmXwNf6kOodH4B++RbdBV/iVs7okSWo6tAaoNfBdhObwdupLBeCGoAqIYBemlM0A4K+nS2Dz4v8RgEUEvg+28cClA5BzfanGKB2u/nEGfyUAN2ZaRwLUHO0MpTLIoI+BJsyMDGDMiYVgOqT7LL52ZfDuwBUATQ4ZckT9AMKQPdDA9B5NBagq3aB8zbI4S0/3T6YvY8/r+wJAyu0CC8AjR6FSTxshPUIjQJQH4LW+uCvWyCoPSDLbq+9xATVAJ0pg88l6GCAeoKai+6ns8N9kyeepwGq31ifoOffwYSgHAHqP0YF354eoM55GKFBEh+WL51fY4KODkBdCJrI4Q1A4SSR4NVRCHr1frvdZGbw82gcQBX5Wqc8wM5US1CYtfZVNFD/oZIuz09eAG1S+O/cg+fiKfyTI+ijB6jfSocDUJftw5r9BZzxCSPaB6Ct+2b1LdkzBaALAHQQPicGqEF3HQLUEHQ9dQY/KUB3cFu7AegWOw8RFCXxrr/BP85dF4SfAkBH8BOHoEQOjzP4bQqgDT/3LALQ8QCN+5euz/M5vOenA6ief0cToLswgy8OUHyEXQPTYoeJeNmV+AcNwqpCCA0CUFQ1qq/9RXuUL+2JBa7eEhN0vgx+doAOxGeGIb4jpp5nCXqlZ5/Q65vYjjdAA4JG3sMEfcD1HH7V/bzGBIUMfsBVRKSn4b9kDo8z+G308oigDqDusqsjAWhUCRp0ri1sZjOZ4tpNVwNBdf2HOv/2yvOTF0BVGRPEoM9nZygaLQZQl8QbgCKCBjOgtQ9BYbfXPjjtPdzsU/t7gOYqAtWaFaDD8TkHQIP9H0+wx2W7X++nzuAnGRI4BK30uGzh8wkHoTaJt+tIDphWHqDr/UiAAkP8ds7AXBOAwj7wBEA1PzfQxYvyczxAW14xBLU3QK3tOrABqI4/76+CCdBV8MmLA1TVMY29ljPDIPxoCEA/qWlkQ1CUV8FEvjvUwv6h7lJ7FIC2dvoEBJ0tAM0kaBZA9TgePmCGGeJH4EvqeSRA7Waf9TqsiOQH0J3evl6vCX4iguIkHpUstbX2AegqUq+v4b9ECBoGoNGF1Q6gH1wAWg9egp9JIwFKOMSUyZlbExE/LUDvAaARPzkBFBG00LXG8V87MOrjVHEdsw1Aa6jkcbGq6lN7lMET2yRrdzvM2/kC0BkBWtdBCj2RIcMBCuV3MUDr/eQZ/NQANQSt6UPkLEIhia9hn5jH5/6tXSiz/EwDtA+jOAQlAUoGoJag+oANCECL8zMfoIkCP71L+R5OVgSAumsCzFE195C/+wqmiJ8cAGoRmnkY6PwA3e7hQGqPUB+AeoB+UnMorsjTnKRY7Yir2QxB384YgM4J0LwRM8gQ9HovySfa6YOVJyiqVJ88g59mSIQhqC5mo+/dxAR1SbzBZ/PF/NYW0+i5uTUKQOMP289Rvy03yuGDDP6eBuhmawNQx8+vBKANHs1tTWt3cbZ+tIYDIPwtX34SlRlAxyrDIPyoD6AOjKqvuEImBNDalpLXukBMH30VXL5ZUfMtcKZRYYAGvx4O0BEDZghBcwCKy0dcHFDXk2fwkwNUE4g6V8HIr0YCQR0+VQ751i4+aoSugwyeft80QlMhqM/gG1C+j/kZA9R/ZRXj5yQANdZrgF4BQO3F2XYvNuxfdgBFi1AC0NQjLQDolU7igaCA0CiDN1cAXUEIigJQ7eJ2BzYEnTOD7+NWOLhKAxS/3kvyie7oUCiERn+x0nWWI+1LagaAVnpaPGVemMQbfD6sYRJujwmqj0W97wKoe3uSoPo/KYBCANoGqCGoXULyhwceNUDd/igzhiN+mlYAgF7F/BSAJh+BXBIfEjRYQjJ/qLyrCeoDUPBwu//WsOQ3ZwDaw60oyZsVoAMImglQF4Kivc3TZ/ATDYk4BNV3FPYS1MY+D8BPfYr0rb0Fft0fgOL3p4Iu/V9XCuosdUtI9fskQDdv91z4OQKgxDk75hfa+SbgtIcOwnWrFqGwCa7GDuUD0OhepPI7kbR8CLp3JSRuM50PQHX6dQ/LeNExtyQ8DEHnDED7AGr+JncBYsyIyXu9NED90aEGoD4AVYN7tH0pTQ9QdVIcTOvQFuIkHvCppztv7YXAuneBhgWgYEC7Rf0s6NqHoFEAmgboBq71+ioA6o23AHXO3hp+Vk8rQCjcMxt48ysB6Ei9e5d+ZFTXP//8s0rO375tfPfGS2fwP/+sbnlValz8oZHu4m/15OaN1mp1Q6nWf26fPIsS72yswn9HKP3U+OmHmtL1etHzdDc2T1jd6Ps7aR/n2jersHX6CHTzAcg/rnV/225/fHz8EWT5qfoWRmjzE+2MIZ+13aTwUANU70Awf6aXkL75RvHz/QfbhZGqSv2yAehbzU+G3u5X6AncENr38J+fTYKo1zH0czRCrz5ofhbrascXgUJMoFfn9igGvY4DUFMGYZJ4s4ejK5jTX2hzBqBdgV8rAIo82BODZkccPSFo+Hov9PNgodQv+6LtJO1ZrUz7Epo+AtWXSNBNYISTeIg/11s4hF/NwG1h9RHqEgcGoMaIOPDS/9VnASqCGkPtQXYKoO0A1IWgcCMNgwB0TAQaNQgy3oSg8H+qFYCf9ikwp7JKPb10BBqwFJ0rUhigZn39agvFTHUSoDsL0D18d/UlwwUB2h68sQe7CboYQP0TbaUJBVBiWSDTvoQmGhJRDp9sBBBeiVdb2xA/r0w/bPrY2gJ08GeNOqPP4WET7JPP4BU/7686AcqFnwcDNDDeT4LCrrCgvgvcFd+UyBOgL79+n0nQDIPwoyEANYtz+jT0tQeo4qcH6MruZYBDf7dX8TcVIdUa2Q7NUQdA4z9tebCT/flDprusO3w5AqArt+ziy+/cgWSz8XMWgOL1W9JQOw2qb5B/9CWIH2wlt5mfywpAwYxw8cN0wq0+xK1aAT/hLg84tpraJgoErWGPyMTuHqMDARo1gSXopwRAd+1AnidAX545HCZiBAC9ev8eIksqAF2FAFXnraWBYVUMoESPb3uwg6AjRkwnjTsA+qQ5if4EhaTuBdovmG0framGREjQ9CcHYYJC+KmXfz+YQwQtQzMDULADG2I6oTkGU7e3zuD1XqOrRB+2AHX8nM7bo3QwQIPfhADFw9MDNDkWWAGUw3mgTrpCyRC09qc5xAEoENTVivVJJaS57sxUYhvKIIB2pPFjhkz6tdrTCZERwZ+0ATpfADo3QFP08QfRen5agN67ZH4EQCN2qP+aYzBVCLraaYDWEIB+uoIr0yIZgF4agK4SXwKLaVQLEVXwIDcJ2gJoqgNzBehHNotIT7bEUxH0vSMoZPAhP1VMiU4b6JbqeHN4HItsdLLHkx5MEHTUiEn2P2I6IbIh3qfonmn+MYV5tCYbElHY2dMYlqAPBp/wpWwBahk6hp9PdAiqAbpz/NzDwZf0LFRD0G++Mfwsjs8DAdq2Hl9RFcY3xwXQ59z98BkG4UfDAGoJeo8IigJQNCTgD4fyswhA6S5Pe5Am6EiAEi9Gj79ur8SR54wB6CwAHUJQVw2K+IkBeu/62CHLeS4EhRx+pwGK+UlO43iAMsDnwQCNf4MAGk+w9Y6F0gCNyphK38qJZUNQRFAPUNzLVu7AIMLZETqelgAoBS3qLxMeJAk6btQQRQmJAZgJ0EmsozXdkIgT9+QyBkh3LoNPd4TaFPxsh6A+h9dLSOpoari5wgYHkX8DgE7gmQM1roXMRizS83QAenQALX0vfKiGoKon36tLefRmWcfPaDAAQAfyc3aAEnFfotOnPEggePywCRGajF96vBLm8HMGoHMBdBBB3eVl9/YEtbquDwcoHYJagGp+3pob601taOxhVUuvDkThgM+DAJp0PMnPIwMok/NArQxAQ4KaWaJgKPgDg7pkm252gLYQmoRWypT2ADpo4HiGpvO/gQCF8T8nP6ccEq3vseCbpP33bjbdbB/0QgA9dDVPN4aupdfr8HDnyC0EoKjAJDS9Aej5efpEqYV1EECJ36QBmpgQQ6YwmgPNVoZB+NFQgD7Z01hUEn9l7qMEgAbdEZ93kZYbMQsANERoGlppU1axJjCn83VyANqm+3EAtJegNXxnu8tP692N3Qrjv6MPXc5bOYLqEFTzMwxA4Qm4/6jdnnz4eQBAO3eCEfwUgBKfMhOgkMS/hyl2kp/myoth/FwGoBihyRHX5cFpAepeMPnrPq+gHH7WBH7aIUGY2vG9pjdd6R5X2wNUzHlZLhIdPxkdGQLLSABQx8+wiDxQQ9DrIwfoU7oHAkCpEm32AL074PyQDIPwo8EAXbkQ1BBUpVjRCb62LGQwP5cCqENoR9S3mCn9GgrQdlXz1JtiZgVoSND4j1cml/HdyR84aH84KUBv1Ytu9uqUPKoIEn15VtUbNvw8BKD0byxAySexBuiXbzNX3hcGKCKoYmeCn7p7D+TncgBtF6RHOiaAtktBjwGg9PCjC2pWZmNbjb+NWye2jv2wJEENQG+JADTWVwLQ1K/Q/pjWkzqbQADaBVBH0HsgaLTVDY3l4fxcEqBdX7pPRwvQefk5O0A9QYO2cZNBwV6geQGqcnjFz7WdAe3YJVfx4eeiAKWmYbApxVP4EZfJLQVQR1C9NPr+KjproR0LJRQ2HB9qHSVACe9ObMmkXkntC4s7Bs7s0V/GAD2knCx8JZPDbzab2/U6XkIi9BUAtEN+g2FLzAGavX9zWYDuMEHD0xKH8jMOAvlQ66gAOmBb3USWzA/QFkHDtSX0h/MB1OTwtwP5+cSIn3MMofQhP7wByvRAZSMoUapNEh9UyxOLwYmREicOfKglACUtmdYrQwia5GcM0EM+bCIEvbUA7Tkm7Lg6S7Y6Pn1nTbQAtA+gQFBT32wBShXTDMOnAJTWWIBOvzVmEYAGBA1LLoM/mxGgO12/NJSfR9ZZsiUA7TYIP8oEqJ7Xv7+K+dkHT4NPwpjBZs+tIxsTiQWZyS2Z2Cv9BE3zMwLogfvBWgBVOfzaAbT76UfWWSZUaxNCYErxOdADlGEQfpQLUE1QdODSIHymC4j4dMQjGxN9Nc1TWbIMQF03QlVN7T+dEKB0Dr9frx/wRd1JHVlnmVJ+G7IAVCkboObMT7sVeQA/u+ov+XTEIxsTPSXNk1kytVf6CEo/xB2JHLqH26FyeMdPAWhSXQ0gAB0E0B3sUjaXxvXhs+PMjCcBKK0hplAbI2ewZCmAhitGZL9aTQlQKgRdA0AH3DNzbJ1lQnU5vzRAv3yLpj0/sjpQ+Sk4GFETdMClcf3jmk9HPLYxMe8hIs6Syb0ygKDJ8HNOOzRAB/Lz6DrLQmIF0Dtui0i4y+kddkNLlzqNGWz23Dq2MdG5HDqdJQsC1BI0yc95KwLqev0AAO1/7rF1loVUEKDRAjzHVfgWQSfgJ6PWP7oxEQJgpsN9Z/BKD0HpaaHV9Pe/RG+jzrRTAB10z+HRdZZlVDIC/dgGKJ9rjY1wlxtya/GAvJJP6x/dmIgXXeaxZFGAmmnOVD+asyJgpXYqa34KQEerJEDbIWjmtviRnzIHoJ19fxQ/GbX+8Y2JcNFlJktm8EoPQWmsamPms0O9gwLoMH4eYWdZRKzmQHM18lNmAjSLoAOGNZ/WP74xEQB0LktmAWheP3LLR7MBFN5BXS43jJ9H2FkWkQC0B6B5IeiQsIhP6x/fmMAAmM2SObxi65Byu9FcJVWW0OkzNGIdX2dZRKUBepBGfso8gOYQdFBayaf1j3BMIADMZslMXhnOUPThZgKoewcB6IFiA9Dns7Oz744coMNGNZ/WP8IxQR1FPLUlM3plCESD6s95Sqr8Owzm5zF2liXEAKDPCpzPehEp83D6kZ8yE6CDCTpwVPNp/SMcEw6gM1oyr1f6EBpWz88C0FFfP0fYWZZQeYDeKW7++r0G6G9+4AnQQQQd2i35tP4xjgkTQc1pyfxeSRM03nw0R0nVuPD9GDvLAioO0Gdd/fn51dlv//LlW351oFpT7D9Cxgw2e24d45gYHUENt2QJryRrP2c/fXvs/tBj7CwLqDhA7/TU58czyOOZ7YW3GnZ+yFBjBps9t45xTMDGnVktWcQrRB5PxYazAHTU846xsyyg0gBtcvfvXuwu+M+v2G3lBA2Y9h/eLfm0/lGOialP2GhpKa9ECKX7EJ8WOsrOMr9KA/TLt2re0yTvbAHas5k5b1qJT+sf5ZiYm58LegURNNWF+LTQUXaW+cUDoM+wAM8XoOmrwfLn5Pm0/lGOia8IoA6h6U7Ep4WOsrPMr9IAhRT+I6y/594RP/JTTgTQUQiFhrMAABLpSURBVPR84tT6MiYoLeqVVU8vOlG39IiTKeUXkfTyuyLnx9xC0JGfcgxAqcN8xy5njnnSLJIxQWlhr3T3o5N1S6c4mVIaoFBB35BTnc3Esw5Uqz3hPzaT5NP6MiYocfKKuIUUJ1NKAxRK6P/pv/Q/MvdyjvyUowAaHWRzwEQcn9aXMUGJk1fELaQ4mVIaoLoSVE993mWfyzTyU44DKNqGfdgyBp/WlzFBiZNXxC2kOJlSHqDjNfJTHgDQA4NPMOawp08oGROUOHlF3EKKkykC0KEA7bzdNEN8Wl/GBCVOXhG3kOJkigA0C6CD37LDmAleYxrJmKDEySviFlKcTBGADgboROLT+jImKHH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LlWAD69z/9mwB0YsmYoMTJK+IWUpxMORaA/vRaADq1ZExQ4uQVcQspTqYcCUB/ei0AnVwyJihx8oq4hRQnU44CoH/742sB6PSSMUGJk1fELaQ4mXIMAP1rQ89fBKCTS8YEJU5eEbeQ4mTKUQD0D//5IgCdXjImKHHyiriFFCdTjgGgShig/2w08qXevUs/EolEIlYSgIpEItFITQ5Qq5FxtqTwRpKVUeLkFXELKU6mHGMKLwCdRjImKHHyiriFFCdT+AL0l9da/yEAnUsyJihx8oq4hRQnUwSgAlAO4mMKJ6+IW0hxMoUvQGOcCkCnlowJSpy8Im4hxckUAagAlIP4mMLJK+IWUpxMEYAKQDmIjymcvCJuIcXJFAGoAJSD+JjCySviFlKcTBGACkA5iI8pnLwibiHFyZRjASilkZ9SAGokY4IS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0P+/vbvrjeMuwzi8LVKFQmIgUo4QKVKhwBFgqVJPUtNUCNlRX/D3/zDsvHrG+ZdOH7K7966v66DYTTp59nH88+zO7pI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5xzQoi+//PHPAKI4A13J+fHppKIlaSvW0pQ0yjmfgRZvpYCOfE+0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mUcw7oZr/61akniGQtLbbSZC1Nx1iLgIaylhZbabKWJgF9wqylxVaarKVJQJ8wa2mxlSZraRLQJ8xaWmylyVqaBPQJs5YWW2myliYBfcKspcVWmqyl6WkEFOBMCShAkYACFAkoQJGAAhQJKECRgAIUCShA0YkD+v1nV1dXfzjtDFG+/XS/kN98NXxiOwvffvrbb/oPbGX2Zr+Jqz8NH1vLpN/Ey+UnB1zLaQPa5+LqavzOYPiOmL7itrPwn7+Ni7CVSd+GqRXWMrkbtjKchRx8LScN6P5vwMv+NvrBObgb0vnm6tf/sJ21t+N3ga1M9j9Suh289ZdlZdjE8M8jrOWkAb0bvie+/XS6z/rUvRm/0G+6L7vtLHRnEv06bGUybmJf0JfW8mC1icOv5aQBHXux/1H6p1OOEeM/f+tOJu67r/tL21naL+GPw2OgtjJab8BaJnfDQxrff9Z9Lx1+LacM6NyLt+54rHV/CWxnYX9KPlxEspXJ958tzqqsZTZebOxPOo+wllMGdP4r8Ha+Zkan/4FpOw+6e2LDN4atTLp9dNdL+kRYy2z/zfOyf/DzD0dZS0RA7578V33tbffIje3M+rtjjwL65Ley38ff56dsWMuDfUGnJ7IcYS0CmuduvK5qO6P+kSwBXbsbn8DU/22xlgfjM5e6hQjoU3T36F7Zk99Of0IuoI/cTc8P7+6eWsvsbnhpwZuuoE8loB64WRie12c7s28/7RfiMdC1cS3DYqxlMl9w7+62XPhjoC4dvm//9R+/5rYzens1+81XtjKZn9vYfWAtk8VJ52+/ufCr8PsfEv0PC09em80vWLy3nckqoLYymePQn5pby2gV0COsxSuRkiz7aTtr4/P7bGXyZrxb2p9dWctofIHr0V7N57XwSd4u3/XAdlbGgNrKZNzBndfCr7w97vtJnPbdmMY3TvEWMoPp7XXGldjO0vR2drYyGTcx3Du1lsmbo67F+4EGmb4jrh7eech2Jt4P9D39U8a9eexjR31PXe9ID1AkoABFAgpQJKAARQIKUCSgAEUCClAkoABFAgpQJKAARQIKUCSgAEUCClAkoJyx690nX596Bp4yAeWMTQG91VFOQkA5Y2NAnYhyIgLK+RNQTkRAOX8CyokIKOdPQDkRAeWs/PD5bu+jvw6f9eW82fVePPyynHIkAso5ud2NPv6i+/RxQG+mX3524jl5IgSUM/Lu+XB2eTMm8tFV+Jvd9LmCchQCyhm5Gc8894nsP1gHdJ/XZ9Pvm+7kwyEJKGfkcRjXAZ3z2j0U6hSUIxBQzsjtoytEq4Auq+m6PEchoJyT68UV9/tHAf3u1W5hOhmFAxJQzsq750Mfh7vyAsppCSjnZniu5+71/fsB9cAnxyWgnKPxCUuPHwP1wCfHJaCcj8VlouF5TOur8NfzNXot5TgElDMyP41pLOR7zwMds3k73MOHAxNQzkh3nagrY/cw6OIx0KmrN+PFpRsvh+c4BJRzMl2EH5/JNAb0dnr5+/xaeP3kKASU83KzfLOQ+f/SY2rm+s2a4MAEFKBIQAGKBBSgSEABigQUoEhAAYoEFKBIQAGKBBSgSEABigQUoEhAAYoEFKBIQAGKBBSgSEABigQUoEhAAYoEFKBIQAGKBBSgSEABigQUoEhAAYoEFKBIQAGKBBSgSEABigQUoEhAAYoEFKBIQAGKBBSgSEABigQUoEhAAYoEFKBIQAGKBBSgSEABigSU7f71M2Qd/MBH56kSULYTUFgRULYTUFgRULYTUFgRULYTUFgRULYTUFgRULYTUFgRULYTUFgRULYTUFgRULYTUFgRULYTUFgRULYTUFgRULYTUFgRULYTUFgRULYTUFgRULY7t4DePDvS0X/Cd68+/mLr7+WsCCjbnVlAb3eHDOjy6D9BQC+WgLKdgP7I0X+CgF4sAWU7AW0e/Wb34n//VgG9WALKdqUK/fD5brfrA/Lu+Ud/ve9ysv+f693rd893y/JUDv5wlJv9H/K6/zf9IW92z/o/d47cIY/+ENDvXu3G37m64QJ6sQSU7SoV6hK0m/vzyddjha53v3++DFw1ccNRXlx3/+zy/GEDuu3oc0Cn2/rs0Q0X0IsloGy3j8svtlhUaH9O1uXkpj8V23/yen/Xt/tw36R9TG/n07Uhcb/cYpW47ujD+eE+ac+WiXvvLvy/t/hX4ehTQPe/p/tgONFe3nABvVgCynaFgN6sztJud5/889V4Mto35aY/J50OXgho95/vz/XGg3/9gQO67ehTQFedXN5wAb1YAsp2P/9+8A+f9w97dhnqS3k93cEdU7RIS+1O9ov78UHVnw7oIY4+3JPvffzF/pP51qxuuIBeLAFlu0pAF4G570/nhpZcD/fd585cQkD7e/u76YYtfkFAL5aAst3Pr9BwWfohoPuuDPfZP1RAX98fMqDbjv5wFf52voi0uuECerEElO0qAZ0D2evO0fraXGZA78eGvljfcAG9WALKdj+/QvszzteLA+yz8pfnfUzGFL17/n8+BhoX0PvhytjqhgvoxRJQtitUaLrMfjs/BXS4PD1c4Z6vVdcO3kjccMDhSUcfPqDto08BnX4a9BfMljdcQC+WgLJdoULfvepDMjzh83Z4UmT34fAcy8fPA/3/E3c7PmlzOPr8HKmDHn3xPNDuXw19Xd5wAb1YAsp2lQqN11XGS9av78eMXu9+t9vtlq/l/DCJG65+f/Tn7s/rXgs0Re6wRx9NLz7qc7m44QJ6sQSU7SoVGqLTN2i8V9u/YGcfp9vdbvkA6YdJXP/HffzF7fgyoA8c0B87+uq2Tj8UHm64gF4sAWW7UkDbrlcXlz7wwQ87OswElO0EFFYElO0EFFYElO0EFFYElO0EFFYElO0OWiEB5fwIKNsJKKwIKNsJKKwIKNsJKKwIKNsJKKwIKNsJKKwIKNsJKKwIKECRgAIUCShAkYACFAkoQJGAAhQJKECRgAIUCShAkYACFAkoQJGAAhQJKECRgAIUCShAkYACFAkoQJGAAhQJKECRgAIUCShAkYACFAkoQJGAAhQJKECRgAIUCShAkYACFAkoQJGAAhQJKECRgAIUCShAkYACFAkoQJGAAhQJKECRgAIUCShAkYACFAkoQJGAAhQJKECRgAIUCShAkYACFAkoQJGAAhQJKECRgAIU/RfDJuE0bSIOvwAAAABJRU5ErkJggg=="/>
          <p:cNvSpPr>
            <a:spLocks noChangeAspect="1" noChangeArrowheads="1"/>
          </p:cNvSpPr>
          <p:nvPr/>
        </p:nvSpPr>
        <p:spPr bwMode="auto">
          <a:xfrm>
            <a:off x="2267743" y="1392125"/>
            <a:ext cx="4983743" cy="49837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sp>
        <p:nvSpPr>
          <p:cNvPr id="3" name="AutoShape 4" descr="data:image/png;base64,iVBORw0KGgoAAAANSUhEUgAABUAAAAPACAMAAADDuCPrAAAA+VBMVEUAAAAAADoAAGYAAP8AKJkAOjoAOpAATD0AZAAAZmYAZrYzMzM6AAA6kNtNTU1NTW5NTY5NbqtNjshVfZJchJlmAABmAGZmAJlmGFxmLiVmPABmZmZmZrZmkJBmtv9uTU1uq+SNjfONtY2OTU2Oq6uOyP+QOgCQkGaQtpCQ2/+ZS1iZmf+ZwZmdGCWdT1yrbk2rjk2r5P+2ZgC2Zma2/9u2//+7VZK7bVW+vr7CAD3CGADCXJnCdFzIjk3I///bkDrb/7bb///kq27k///r6+vy8vLzjY3/AAD/mZn/tmb/yI7/25D/29v/5Kv//7b//8j//9v//+T///9qoESUAAAACXBIWXMAAB2HAAAdhwGP5fFlAAAgAElEQVR4nOy9D3MjuZG3KS91Vp233d5dzbwieW+Ml3LsRAzVasfqvZW61TPbYa+iazR9bo/1/T/MFZD4k0AlqgrFqkKymb/wzjYlkUwmgIeZQAI4exGJRCLRKJ2VNkAkEomOVQJQkUgkGikBqEgkEo2UAFQkEolGSgAqEolEIyUAFYlEopESgIpEItFICUBFIpFopA4H6N/++Pr163+fwBSRSCQ6Lh0M0L++1vqX/57CGpFIJDoiHQrQJv78j5eXv//p9b9NYY1IJBIdkQ4F6E+Qvf/tjxKCikSiU9NEi0h//5MAVCQSnZomAujf/viv/xP+5Gmowj999263W62a/5lHg19mGg03e25leHB28TGFk1fELaQ4mdK2paobGbqMfdEZAAozoVr/bDTyld69u7lZrZr/mUeTmCcSiUSNDECne8EpAPrT69d/+E/7QAAqEomYiiNA//Hn10Ql6Mg4W1J4I8nKKHHyiriFFCdTjiaFxzm8AHQSyZigxMkr4hZSnEw5HoC+/PI6WkUa+SkFoEYyJihx8oq4hRQnU44IoK1l+JGfUgBqJGOCEieviFtIcTKFP0D/8WeTugtAJ5aMCUqcvCJuIcXJFP4AffnJ7OH8a7yXc+SnFIAayZigxMkr4hZSnEw5AoCa1aNfUCGTAHQKyZigxMkr4hZSnEw5AoA26ARFi/AC0AMlY4ISJ6+IW0hxMuUYAKpOYnodL8EfBtAGnwJQGROUOHlF3EKKkylHAdCERn5KAaiRjAlKnLwibiHFyRQBqACUg/iYwskr4hZSnEw5XYCaSVABKAvxMYWTV8QtpDiZIgAVgHIQH1M4eUXcQoqTKQJQASgH8TGFk1fELaQ4mSIAFYByEB9TOHlF3EKKkykCUAEoB/ExhZNXxC2kOJkiABWAchAfUzh5RdxCipMpAlABKAfxMYWTV8QtpDiZIgAVgHIQH1M4eUXcQoqTKQJQASgH8TGFk1fELaQ4mSIAFYByEB9TOHlF3EKKkykCUAEoB/ExhZNXxC2kOJkiABWAchAfUzh5RdxCipMpKYAe9qIC0A5jFn6/tGRMUOLkFXELKU6mtGxZVYcGoALQbmMWfr+0ZExQ4uQVcQspTqYIQAWgHMTHFE5eEbeQ4mRKG6AHT4EKQLuNWfj90pIxQYmTV8QtpDiZ0rLl8DUkAWi3MQu/X1oyJihx8oq4hRQnUwSgAlAO4mMKJ6+IW0hxMkUAKgDlID6mcPKKuIUUJ1MEoAJQDuJjCieviFtIcTJFACoA5SA+pnDyiriFFCdTThWg7lpOASgL8TGFk1fELaQ4mSIAFYByEB9TOHlF3EKKkykCUAEoB/ExhZNXxC2kOJkiABWAchAfUzh5RdxCipMpAlABKAfxMYWTV8QtpDiZIgAVgHIQH1M4eUXcQoqTKQJQASgH8TGFk1fELaQ4mXLCAIVCUAEoC/ExhZNXxC2kOJkiABWAchAfUzh5RdxCipMpAlABKAfxMYWTV8QtpDiZIgAVgHIQH1M4eUXcQoqTKQJQASgH8TGFk1fELaQ4mSIAFYByEB9TOHlF3EKKkykCUAEoB/ExhZNXxC2kOJkiABWAchAfUzh5RdxCipMpAlABKAfxMYWTV8QtpDiZIgAVgHIQH1M4eUXcQoqTKQJQASgH8TGFk1fELaQ4mSIAFYByEB9TOHlF3EKKkykCUAEoB/ExhZNXxC2kOJkiABWAchAfUzh5RdxCipMpAlABKAfxMYWTV8QtpDiZIgAVgHIQH1M4eUXcQoqTKQJQASgH8TGFk1fELaQ4mSIAFYByEB9TOHlF3EKKkyknC1B7p4cAlIX4mMLJK+IWUpxMEYAKQDmIjymcvCJuIcXJFAGoAJSD+JjCySviFlKcTBGACkA5iI8pnLwibiHFyRQBqACUg/iYwskr4hZSnExJAPTAFxWAdhiz8PulJWOCEieviFtIcTIltmVVHRyACkC7jVn4/dKSMUGJk1fELaQ4mSIAFYByEB9TOHlF3EKKkykCUAEoBxU1pa7RA05ekc5CipMpAlABKAcVBigiKCevSGchxcmUUwao3sspAGUhASgpPrZwcgsnU1oAPbyKSQDabczC75eWjAkjAWi/OLmFkymxLROUgQpAu41Z+P3SkjFhJADtFye3cDJFACoA5SABKCk+tnByCydTBKACUA4SgJLiYwsnt3AyRQAqAOUgASgpPrZwcgsnUwSgAlAOEoCS4mMLJ7dwMkUAKgDlIAEoKT62cHILJ1MEoAJQDhKAkuJjCye3cDJFACoA5aDSAPUE5eQV6SykOJkiABWAcpAAlBQfWzi5hZMpxwzQkXr37kZptWr+px6VtkdUWqrPl7ZB9HXIAHTKl5QINDRm4fdLS4IKUF1/kgi0T5zcwsmUY45AR35KAaiRjAmQAHSAOLmFkymnC1Bznp0AlIUEoKT42MLJLZxMEYAKQDlIAEqKjy2c3MLJFAGoAJSDBKCk+NjCyS2cTBGACkA5SABKio8tnNzCyRQBqACUgwSgpPjYwsktnEwRgApAOagwQBFBOXlFOgspTqYIQAWgHCQAJcXHFk5u4WSKAFQAykECUFJ8bOHkFk6mCEAFoBwkACXFxxZObuFkigBUAMpBAlBSfGzh5BZOpghABaAcJAAlxccWTm7hZIoAVADKQQJQUnxs4eQWTqYIQAWgHFTQFNXjBaB94uQWTqYIQAWgHFQYoLUAtEec3MLJlJMGqDrPTgDKQgJQUnxs4eQWTqYIQAWgHCQAJcXHFk5u4WSKAFQAykGlAeonQTl5RToLKU6mCEAFoBwkACXFxxZObuFkigBUAMpBAlBSfGzh5BZOpghABaAcJAAlxccWTm7hZAoN0ENfVADaYczC75eWjAktAegQcXILJ1MiW1YC0LnFp/VlTGgJQIeIk1s4mUIB9MAMXgDabczC75eWjAmtOqxj4uQV6SykOJkiABWAcpAAlBQfWzi5hZMpAlABKAcJQEnxsYWTWziZcsIAhc3wAlAWEoCS4mMLJ7dwMkUAKgDloHKmmCUkt4rEySvSWUhxMkUAKgDloKIA3W4FoH3i5BZOpghABaAcVBigWwFojzi5hZMpMUAn2IgkAO02ZuH3S0vGhJIAdJA4uYWTKQJQASgHLWzKCqT+KQAdJE5u4WRKZMsUW+EFoN3GLPx+aZ3wmFh5CUAHiZNbOJkiABWActDiALUdoAHolQJoLQDtFCe3cDJFACoA5aAiANWdAAC6FYB2i5NbOJkiABWAclAxgO7q+r0AtF+c3MLJFAGoAJSDBKCk+NjCyS2cTBGACkA5qDxA7SoSJ69IZyHFyRQBqACUgwSgpPjYwsktnEwRgApAOagwQNfbrQC0U5zcwskUAagAlIMEoKT42MLJLZxMEYAKQDmoGEAbfgpAB4iTWziZctoAbf4nAGUhASgpPrZwcgsnUwSgAlAOKgnQ7Xa/9nVMnLwinYUUJ1MEoAJQDlrWlHgKdL/WBAVLGHlFOgspTqYIQAWgHCQAJcXHFk5u4WSKAFQAykECUFJ8bOHkFk6mnCRAVwJQpdMdEwLQbHFyCydTBKACUA5iAFCzDM/JK9JZSHEyRQAqAOWg4gB9tCFo6JVDx8KB4tNCp9tZOnXSANWV9AJQFuIL0KIE5dNCp9tZOiUAFYCykACUFJ8WOt3O0ikBqACUhQoDFK0iCUBJnW5n6ZQAVADKQgJQUnxa6HQ7S6cEoAJQFioP0EcBaJdOt7N0SgAqAGWhUgCFs0QEoL1i21kKN5AAVADKQQJQUnxaiG1nKdtCAlABKAstakqYwTcA3aQAqkuFlzQtEp8WYttZBKAC0EJiOybmVjwFutlsfB2TAJQU186yEoAKQAuJ65iYXTRAHwWgHeLaWVgC9OAXFYB2GLPw+6XFdUzMLgFovph2luINFLplJQCdXXw6ItMxMb8IgPpJUAEoKaadpXgDEQA92CD+AF0JQJ/Yjon5RQB0IwDtFtPOUryBBKACUA4SgJLi00I8O4tqSQGoALSMeI6JBTQYoPoPSw5QPi3Es7MIQBt9PAP9XgC6rHiOiQWUAOijADQtlp2lePuUB+jzGdZ3AtAFxXJMLCEBaL5Ydpbi7VMaoCE+G/3mBwHoYmI5JpZQDNC63gtAe8Sxs0A7ni5Af/0+YObnV+rhb/8iAF1IHMfEImoDtBaA9ohjZzlxgCpg/tN/tX40PAgd+SkFoEYcx8Qiis8SsQDVq0gCUFIcO8tpA/QjGW1++ZZYTfrbH1+/fv0v/z0DQHcCUB5a0pTWWSIKoIqgDwLQpBh2FtOOJwrQL98mQs3Pr6Kw9OWn16B/F4BOKoZjYhENBmj5CIdPCzHsLBwBOsVZIgMB+r/JHyv9nxCgvwA6f3r9h/8UgE4phmNiEVEA3acBWnKE8mkhfp3Fj+KSphQD6HD9ZELPn17/mwB0SvEbE8uoVcVU42V4ASgpfp2FI0AnOc0uC6AfeytA//FnE3n+IgCdVvzGxDISgI4Qu87iWvGEAapWjJx665emB+hOVuG5iAtAKwEoLXadxbdi0UnqkgB9ziqi/8efX/8H/OufjXqAm5IC6A1IA3Tky4iOVa75b24cQN9agBJ/uFqVslSUlm9FRu1jADrti3bVgZ79Dv6ta+q7CfrX1//6P/CvgwHqnC8APUVRAK3fCkCPSqgRGbXPkgBVzPwdenzXncX/0lqEH5/Co/lnSeF5qHQKX+/bKTyDVQo+LcSts6BGPNEU/jnkpyZoeimJ4KcA9EBxGxNLqb2T8xLVMbUBWnCE8mkhZp0FteGpAvQu3sf55duIqEh/JfgpAD1QzMbEYuoEaCUAJcWsswhAmww+xuVdKof/x5+JjZwC0EPFbEwsJgHoCPHqLJifJwrQJt6M97x/jGNSz0+7fiQAnVC8xsRyogG6F4B2iVdnEYBmADTFTwHogeI1JhYTsZPTAvRRAJoSr84iAM0A6F8T/BSAHiheY2IxCUDHiFVnCfgpAO0G6N//9NoqAunITykANWI1JpZ7qx6AVi+tvxOAMussAtAMgP7yWgA6j1iNieXeigLopS8EFYCS4tRZQn4KQLsBmtbITykANeI0JlgDtNwQ5dNCnDqLAFQAykGcxkQxgOqNSJc2hxeApsSos0T8PF2AtiUAXVKMxgQXgOo6pvbfCUA5dRYBqACUhRiNCU4Ardp/JwDl1FkEoAJQFmI0JkoCVPFTANonRp1FADqRRn5KAagRozHBEKAsdlvzaSFGnUUAWhyg/qxxASgPMQHoowA0IUadRQAqAGUhRmOCOUCLjVE+LcSoswhABaAsxGhMFAcoLgRt/ZkAlFVnifchFT3xuihAP78yt3h87L8SSQA6uRiNiQW9godfCFAoBH1jCCoADcSos8QAXZ0qQO8MNfWFSGfxAfUC0LnFaEyUAajfiCQA7ROjzhK1zMkC9M6GnXe2iimToCM/ZQDQnQCUhQSgpPi0EKPOwh6gh7/oEICqSzl/b/6h6j+fs7P4kZ8SAXQnESgTsQMojwN/+LQQn86yWt1wBehqSYB+tHfI2X88n7V2xwtA5xSfMcEHoK4QVAAaik9nCQC64gfQw60ZBFB3J1LzD9iA1Pyj615jAejU4jMmFgeoGnQC0Bzx6SwRQHcnClB3GlOTwZu5z+VOYxKAKvEZE0UAuqIAuqUBWoqgfFqIT2fBAF0JQFXm/p0AtIT4jIkCAFXjDlUxtSrpBaCh+HSWEKC7kwfonVs7EoAuKz5jogRAdyFA40p6AWgoPp0FAXR1wgC1c6B+5lPmQBcWnzFRBKBBHX1wpLL7MwGoE5/OEgB0d7IAbSJPHW/6tXc/GSoAXUR8xoQANCE+LcSnswhAQQ05m4CzyeRNBq/2I30nAF1QfMYEP4AyObCCTwvx6SweoKuTBqjdwGnCzoanmRn8IQD1W5EEoCxUEqDnAtB+8eksGKC7EwaoPZNeJ/LqNJHs40RGfkoBqBGfMbGgV+ygwwA9P29tRYoBWoigfFqITWdpWuYGB6CnC1DYBO/jz+zjmEZ+SgGoEZsx8cQIoKYQVAAaiU1nwQDdnThAvZ5z5z8FoIeLzZh4KgNQX0evCCoA7RSbzuIAuhKAHqiRn1IAasRmTDwJQBPi00JsOgsC6E4AGun/W6oOVAD6xGhMPC0NUJfBI4CGlfQC0EhsOgtrgE5yHOhogP76/WI7kQSgT4zGxFNBgOoqpnAVqQFoi58CUC6mWICuXBudLkDvgqWj5+XuhReAKrEZE0+FAVpVAtA+seksHqC+acoRNHTLNAfSDwXos6kDhY1IuqhJALqk2IyJp+IArXoBWoagfFqITWcxAF2dPEDVifQgtf6uC0GlkH5RsRkTTwLQhPi0EJvO4gC6YwfQ1aIA/Xhmb/JouHlnQSoAXU5sxsRTMYBuBaADxaazCEBB7iD657Pf/HCXf6OcAPRgsRkTT+UBei4A7RabzgIAXQlAv/eTn//P2Yhb4QWgh4rNmHgqD9BKANotLp1FtcxNEICeKEAbbn5nSZo9+ykAnUJcxoQSH4CqSnq8QCEA1eLSWQCgKwGoA6ia/8xP3wWgh4vLmFBayhRiK7wFqKmk/zEC6EoAqsSls1iA7gSgHqB51UsC0InEZUwoMQGozeEFoLG4dBYN0JUANADouAD0IIA6ggpAWWhRgJq2RwBdRZOgBECLEJRPC3HpLAagOwGoALS0uIwJpQIA9VvhBaD94tJZBKDsALqw85l0xCc+Y0KpFEDr+kIAOkRcOstqFdYwCUAFoKXEZUwoFQboTgDaIy6dBQC6E4AKQIuLy5hQKgdQzc9dVMeEx6YAVIlLZ2naYyUAfXE3IoVa7jARASifMaFUGqAqhycB6sMdASgH4RYRgApAS4rLmFASgJLi00JMOguRwfMBaCUAXUA8OqISkzGhdQQALUFQPi3EpLMIQCfUuE8pALViMia0ygD0PgCoIagAlBKTziIAFYAu+3YdYjImtMoAdOsBikJQASghJp2FAmjJOz0EoAJQFhKAkuLTQkw6C2eArgSgS4hHR1RiMia0FjIlsZNzF0yCeoCGw1UAWl4pgJYiKCeAfvlWFpEWFZMxocUJoGtHUPznAlAOEoAyBOiyzufREZWYjAmt8gDV3V8AmhKTznIMAJ3gRQWgHcYs+m5dYjImtAoB1O7kFID2iUln0ZPSNwLQSTTqU1qA2pMhBaAstDxAg63wgwBagKB8WohJZxGACkAXfbcuMRkTWgUBqvkpAO0Rj84CGTxrgE5gigC005hF361LPMYEiAVAzSqSAJQQj84iABWAsuiIWjzGBKgYQC8dQHc2BHUAxfd/CEBLW6AkABWAsuiIWjzGBKg4QFEOv97UNQJoyVUkPi3Eo7MIQCN9+RZdCP/51YKr8AJQJmMCJAAlxaeFeHQW1gCtqosCAD2z5yoLQJcWjzEBKgLQewHoYPHoLAJQAqBnvxeAFhGPMQFaEKC+DDQC6K4PoMsTlE8L8egsAtAWQP+vV2f2Sg8B6LLiMSZAAlBSfFqIR2eBw10EoAig//T/fn929tu/lALo7t27hYcFi46oxWNMgJYxJb2TUwDaIx6dRQDaBuh/vdyZo+gFoMuKx5gAlQGo34iEAXprAGrBKQB94tJZBKAUQF8+np2pxXgB6LLiMSZAPACqCPr27e0tFIKixSMBKI/OIgAlAfryfKYW4wWgy4rHmACVB6gNQRVAIQQVgCKx6CxmCjsGaMETlZkAtGHn2dnvBaDLisWYMCoH0AqdniwATYpFZ2EN0FVJgOp6pv/7WwHokmIxJowWB2i0FV4A2iMWnUUAmgQoVIQKQJcUizFhdBwAXZygfFqIRWcRgKYB+vLr98sC1BBUAMpCPAC6wwDF2BSAsugsHQAtRNAQoNPc6DH6MJG7TICO1Lt38P9Xq5tG797drFYLvKuIgXSTQ7sbgH7zTVXdgNTP6/qtAaj9u5ub8F+lP8JJq2kI3xZICqClbXtxAJ36hZmexiQRKIugwqhUBHpJRKB7VceE485yk6B8WohFZ4EqJolABaAsxGJMGC0H0MROzhCgzW8EoIFYdBYBKEuALjssOHREEIsxYcQAoIagAlBSLDoLa4DCGpIAdG5x6IggFmPC6EgAujRB+bQQi84iABWAypggtYgpUR39fbARSQDaKQ6dxX7/CUAFoBzEYUxY8QMo4qcAlEdnEYAKQGVM0CoB0G0aoBsBaCQOnUUAKgCVMUGrGEA9Pw1At2/3uo4JA7TYKhKfFuLQWQSgAlAZE7QEoKT4tBCHzmLWkASgAlAW4jAmrLgBVE2CUgCVouGCEoBSujvzKrMXXgBaXksDtL0VXgDaKQ6dRQDalj6ESQBaRBzGhBUHgFqCCkAJcegs3AHa9J3FAfrxTABaShzGhNViAPUZfB9AwxEqAC1tAXOArooAVJ1h910ONCcEKBBUAXTRUcGgIxpxGBNWhQB6KQAdKA6dJQnQcgeClgZok8H/fiw/BaAHisOYsCoA0HgnJwLoRgAai0Fncc0nAEUAVddxCkCLiMGYcOIF0H0M0FIE5dNCDDqLAJTQ3fgMfiqArgSg5VUCoNFGJAdQlcNveYSgfFqIQWehAWpWBosDVC/CLw/Q57Pf/kUAWkYMxoTTEqb0bIUXgHaJQWdJAXR1ygB9+Tj+Ho8Rn1JJAGrEYEw4CUBJ8WkhBp3FriHRAC1D0NIADctAly1jEoDyMaUYQDE/9S8FoLQYdBYSoCt2AJ3iRQWgHcYs91Y9YjAmnNgAlFcdE58WYtBZBKAC0CcZE7QKALRVR8+wjolPCzHoLBRAm9Y4aYAepBGfUkkAasRgTDhxB2ghgvJpIQad5QgAOskUqAC025jl3qpHDMaE01IA7drJKQDtEIPOIgBlC9AlB0X5jmjFYEw48QMoixyeTwsx6CwEQFVbsAFoXd8WBuiX/1VoDlQAWloCUFJ8Wqh8Z/HNJwDFKnYeqAPosjl88Y7oVH5MeAlASfFpofKdhQCobgpGAJ2mDDQLoOo4JgFoGZUfE17LA7S9FX7nC0EFoLHKdxaXwQtAkcLzQPP2xY/4lEoOoNr1AlAWKgDQ1kYkBND1Jg1Q6Sxl1AYoNMRJA7QJQH/zw8vz2e/GnGw34lMqCUCNyo8JL/YALROC8mmh8p2FN0AnPIwp/zzQL9+q3P3X7zOPtsv/lFoCUKPyY8JrAVN6t8LDr2/UJKgANFb5ziIAJQGqoGnQqQNRAehiKj8mvJYFqFpDInZyhgC9ZzAJyqeFyneWFkBNOxQ9z865ZcKzREYcqAyngn75Nu9ou/xPqSUANSo/Jrx4AXQtAI1VvrMIQNMA/ainPyGTF4AupfJjwosdQHksw/NpofKdJQaoa4ZVwQNBSwP01+81Oj/qY5U/vxKALqnyY8JrIYCiMtDxAF2wt/BpofKdRQBK6eOZmvj8/KrhaAPTYim8jInCYgLQ5g8MQHnUMfFpoeKdBTXfTdgIJw1QdZ7dP/2XLacvsoi0WzYELd0RvYqPCaTlAUpsRAKANgSlAFokh+fTQsU7iw9ABaBYz2cq7nwesRFJAHqgio8JJAEoKT4tVLyzsAdoXd+WAGiTuau4U0WiudfL5X9KLQGoUfExgbQoQOv6vhugWwForOKdJQIoaoOShaAMADpe+Z9SSwBqVHxMIC0P0IafaYDuNzzqmPi0UPHOcgQA3QpAF1DpjuhVfEwgLQxQWEMSgA5X8c4SAhQ3wckD9O5MbYi/y9wJLwA9VMXHBFIRgLZ2cnqA7rsAulxv4dNCxTuLADQhfR7Tb3749fvsC+LzP6WWANSo+JhA4gTQ5vcaoO8FoF7FO0sA0KABThugcJ7db34YsYqU/ym1BKBGxccE0vymDNmIBARNALREDs+nhYp3FgEoqc+vmsBTb+hUBF34PFDlegEoCwlASfFpoeKdRQBK6k6FnfZMpqUL6QWgbLQMQNEivAA0T6U7C+Ln7ib0PweAVtV5EYA20PzOHSnyvPCVHhagO904h3/ugcYs9Ua9Kj0msDgBdGUBWn4Znk8Lle4sAlBSgE4D0MUPE0EAlTFRVssCtOFnL0BZLMPzaaHSnQUDNPI+D4BeCECXkYwJSqwAWjUEFYCGKt1ZBKCkghT+49KnMQlA2YgVQFcGoOXrmPi0UOnOggDacr7+3WkC9OVOzXsCQD+/KrSIJAAtr2MAaIFJUD4tVLqz9AC01GkiHqBqK3yZMiZVA9oA9OPZ2dKXyglA2WhxgNI7OXeQDApAWyrdWY4AoHrOp1AhPWjpa40FoGwkACXFp4VKdxYBaD9BczfDZ39KkADUqPSYwFoQoK6KKQnQXS9Al+oufFqodGcRgKZ1p/GZexqoAPRQlR4TWIsC1EyBpgGql+G7CkEFoEtLJQYp3586QMcq+1OCBKBGpccE1uym+J2cfg1JADpcpTuLAJQxQBfdiiRjglIRgFL8DABavI6JTwsV7iwdZaCnDtA7tIpUqJBeAFpciwB0QBVTJ0CXX0Xi00J8ALpaxaYUrKQvDlB1BhMLgMrCalEJQEnxaSEBKKk2QCd50eEAxfHn8gBtXC8AZSFOAN0NAOhC3YVPCwlASZUG6K/f51bPC0An02kCFKqY0gC9UVeWNcOBRR0TnxYSgJIybjGHMS0P0CaDzztEWQA6nU4VoIqfAwFaehmeTwsJQEmFAJ1mCjT/NCYBaBEJQAWggyUAJVUaoC93EoEW0ykDtK6rIQAtXcfEp4UEoKQcQCc8SyQLoM8jdiAJQKfRKQG0XQYqAM1ScYCijZw8ATpZFVPuYSK5txkLQCeSADQXoIvXMfFpIc4ALXggaHmABscxlSpjWrKSXsYEpeUBmtgKbwCqCMqgjolPC5XtLOFRIgJQr7KF9AJQLloMoL6KSQCaIwEoqeIA5VFILwAtrSUAGi3CX5D8FIDSEoCSKg1QJoX0S06CypigVACgdAAaAbRwHROfFuIO0EKniZQGKJNCer5SqVwAACAASURBVAFoafEE6H3pVSQ+LSQAJVUeoAMD0L//6d8EoBNLAJoE6E4AGokLQJXbBaBeQwvpf3otAJ1aJwTQeBG+H6AwIkpPgvJpIQEoqQCgTV9ZHKCfXw0qpP/ptQB0cglABaCDVRqgKIMXgIYE7U/i//bH1wLQ6XWKAHVVTKk6egRQBqtIfFpIAEoK3OK2wi8O0LAMNFHG9NeGnr/MA9AnASgPLQdQE4COBOjCk6B8WkgASuo4APqH/3yZGaALFoLKmKAkACXFp4WKdpZwEZ4jQM0aEk+AKmGA/rNRx+t26d079KAB6I3SatX8b+QLitiraV7dxjcKoB8+fFAA/aaqbpIyAP2gJkGDX+hXMv8q/alORnp0dnhd/VIFqYsbZgQAbXrVLJ1ikls5BaCiAzQCoN/oMdEBUOkwi8kDlPa5ALRXksJPrxNL4cNF+N4U/pLDMjyfFmKSwmufp1L4Ajl8uRT+y/9OwvL/EIn8AgBldkLZ/NacDkCJKqYqsRW+BdCik6B8WkgASqogQFN7kD6/omZCTxGgc5tzugBt+HkuAM1Syc7i8ocUQMudJlJwEenjGXUYvVpV+j3x1wLQ6XWCAPUBaA9AfSW9AFSrMEDxIrwAFPT5VWvZXf2I3tspAJ1epw3QcwFojgSgpDBAVUdZtIzp1+9V6ZLL5DU9U1ckCUCnlwC0E6Aqh78vfJwInxYSgJIqClB1pVys1NEiJwnQme05aYBWhwN0gQ7Dp4V4ABQ8LgBNITR9MtPcAF2ujkkASml5gF4PBWjJHJ5PCxXsLPEakgA0lL1Vjlo7EoDOqJMFqOLnMICWngTl00LsAVpmLycHgI5W5qe0Og6ALmDPyQAURl8A0HMF0NWOkACUlACUlAFoXd8KQNkBdG6DTg+gKIPXAKUIGgG07CoSnxYSgJLSbvFVTKcH0CcBKAvND9BoCnQAQC/KL8PzaSEBKCkWAL07U7VMd51zoEsAdBmCCkApFQHoE0XQXoAuSVA+LVSusyB+CkAJfYRi0F+/z7wVXgB6sCV8hmcBgDb8fFoRBPUAZbAMz6eFWADU+FsAGvOzAajawznoeqQTAujMBglAqRDUAJRHHROfFhKAkioO0M+vmsBTHyyiCJp3R3zep3QSgFpL+AzPRQGqF+EBoARBBaCkBKCkEEB1LylwrXETdsLJTE0S/zsBqJUAdDp1AjQmaAzQoqtIfFpIAEqqNEAbaH7njrZ7zpwFzfuUTjRAF1uGH2a2rbyZ1RI+w3MZgKKd8Bag7RAUAfSirimAeoIKQOeXP4pQANoWoNMAlD4J9JQBOq9FpwLQVBko/q0AtEe8AVpsL2cE0GksEIB2GjPorwSg0+lggJabBOXTQgJQUqUBGqTwHzOX4fM+pZMA1FrCZ3gWBGhMUAEoKQ4Atd4WgHrdqXlPAOjnVyUXkQSgRbUgQGEKFAM0IKgAlFRRgEajQQDq1VBT1YA2AP14dpa4JemEATqrSScF0HgR3gP0qQughZfh+bRQqc5CZPD8ADptGeiYQvoBB9otANBFCCoApVQSoCFBMUCLryLxaSEBKKnyAEUEzd0Mn/cpnQSg1hI+w3MxgN4LQMdJAEpKuWXqjUhjDhNJX4Z0mgBdZISeGkBxGSjmZ0hQC9BBk6AC0LklAD2S4+yYAnROk04EoD2L8P5PRgB07h7Dp4VKAjROx1gCdLo6+mMDqI8mBKDFxBmgBVeR+LRQoc5CBaAJgBbZisQAoF++1XOfz9lToALQQy3hMzwXBGh7CrQToFdFJ0H5tJAAlFR5gD6fQfVn8/8LnQcqAGWguQHatQjfAdBKE1QAKgBNqDhAP78yy0dqMT6ToFmf0uu4ADqjTQLQ4E8EoF0SgJIqDtA7V7306/e5hUxZn9JLAGot4TM8lwKoW4QPAYr9TQK01DI8nxYqCNBWSZ8A1KmhpofmXZm98AJQBloAoEEVkwA0U2U6Cw5ABaCEzDEioEKnMTEEKE4pBaAH6nCAlsvh+bSQAJSUALQB6MqPiQWaIBeg89l0GgClF+EFoJkqD1DvacoUKARd0DRjigXofbEU3t+D9FwohReAlhdTgJ43AC25isSnhQSgpDRA3UakIotILuosdSeSAJSBZgZoaxF+AEAbgl6cF54E5dNC5QDaPhZCAOqlypggBn0+K3QrJxoLAtBSWhagMT8FoL0q0lnoKVCWAIX+UaCQ/g4dZ5cXgJ4KQGcz6vQAmlpDwh7HAL1MApQY1nOITwsdB0AXJ2h5gCKCZvJTAHqoJXyG5wIA7VqE7wNoxySoAHRGHQVAq8IALX6cHT+AhvwUgB6kEKCKn8MBet4P0Hm7DJ8WEoCSYgHQscr5lEgCUGsJn+HJF6BV0TOV+bRQMYASob4AlBVA0envPAE6l1UnAdBBVUzdAC24isSnhUp0lkQAKgAVgHbLdJy5T2Q6HYC2FuEFoLkSgJJiAFC8DF9kJ5IAlIGODqDLrCLxaSEBKKniAP3y7ZkANJYAdDrRVUwtgHqCkgAttQzPp4WOAKAlCkGLAxTfaswAoAsQdARAZ7LqpADqqpjOcwBaNX/Xs4okAJ1NeA1JAEpKHQKat/1oRoAuE4JmAHTmEPQEAWoX4QcBtCHoAIDO2mX4tFCBzhIEoMwBel8IoE0Gn30V0lcPULtwLACdQFMAtNwqEp8WKg1Q7GVmAPUBaAmAouPsBKAgAeiEIgBK8TMN0KKrSHxaSABKqjRAX+7GZ/CTAXTZVaSBANW2oME6hyV8hudspBi4CN8L0EKToHxaiDtAC50mUhyguWeAnhZA5w1BBaDxH7YAei0ANSoEUHKiRACK9DH7NuOTAehOAHqwhlYx+U7gAboCgPZt5hSAzqPkGpIA1CssAy1UxiQALa+5Adq3hiQA7ZEAlNTLSyUAPQKAzmKXALT1lwRAry1AS6wi8WkhASgpAShvgM4agp4oQGl+dgK02DI8nxYqDNDAxwLQaZRhEH7EHaCo4whAD9VkAC2Tw/NpoTIApYtt2QJ0ovc/WoDuljiOYCxApzfsVAAaLsJnA/S64CQonxZavLOkM3gBKDeAohCUK0DnGKWnCdDEFKjrBA6gjcfVEpIAVOtIALo0QVkA9O7s7Dc/vNxl7+nMMAg/6gTo/Dl8HkDnJOgJADTM4NNHibi/FYAmJAAlZQA66RRoJkD1eUy/+eHX77MLQjMMwo+OCKBhCDq1ZScH0K5F+A6AXvcswwtA55AAdBhA4Ty73/yg1uMzNyVlGIQfHSlAp7fsNAGa4mcnQEstw/NpoSIATSyi8gLo5IvwWQD9/KoJPPWRIoqgefviMwzCj44BoMig+QgqAG3/bRqgRXJ4Pi20dGfpCEBDr9jGPFGA3qmwE85kapL4vJvhMwzCj44LoEEIOq1tAtD237YBinJ4AehyygBoZZ9wggBtoPmdO9TuuVQhPSuAxj0nGLCTGnciAB1WxdQCqPK1qWMSgPIFaIUAWqCOKQDoVO+eAVBApwHo51cC0E6ATmzc6QDULcJfdgDU9IIMgM6/isSnhQSgpASg8Miv2bAG6LTWnRpAuxfhkwCtFEC3ZZbh+bRQCYCmNuIhU3QLuWecHkCDFP5j5jJ8hkH4UQdAl5hFyQVoFIJOaN7XD1C6iinBTxqg1w6g6RxeADq5wlGQBKiqIapPGaAvd2reEwD6+VWxRSRuAA3KP2cLQU8SoOkANAnQqtwkKJ8WYgnQGuSeUgCgM2xEyi1jUjWgDUA/np1l3o+UYRB+dNQAnXKsCkCJvw4AGoagAtDl1DUFar0C9HywIehpAjS4GD5zM2eGQfjRsQN0MgMFoMRfW4CCm3sAOnsOz6eF2AFU03P78MABoNNWMY3ZyjmGn6cC0NlC0NMAqKliuj8AoJUC6FYAuqC61pAar0DwuVX8PHmA6sNEzrL3cc4F0NmX4XvMjiZ/2iHodAaeDECHVTEZ37cAeu0BuvgyPJ8W4gRQwOenT8wAOuHAzAPoWGUYhB8dP0An+6Kb5nWm0AIAbQaaBmiSn30ALbAMz6eFGAEU6Gn5KQDlANAFC0EHADTafhQBdLJucnoA7Q5A0wBN5vAC0HnUOQUK+Gz4CQB9MMvwhQA6/RqSALTbmO5fEwAlCDqNJXyG5zykyFtDSgL0utwkKJ8W4gPQuv75EwpAXQh6kgCNLpU7yzqQKcMg/OjIAEqEoBPZKACl/h4AajxsAVoJQBcHaDqD/xnzU+FLADrqZs4Mg/CjLoAusAwvAKU0N0AHLMKnAXqtALrfbgWgS6kDoE0CLwDtAuiI5fg8vXtHPFqtbrQUQOd9+x4pQ6wx1qSblgobeSQyvlQB6IcPH+r6m/PzN2+qqvPvQwdX1RslBdC3ANBWQ0h7zKBwFATebQJQpe32R5AGqHlOgdFrADpnJ+gtpIf6z+cztZPz1++HZ/EZRMePWEegrUV4chJ0mi+7k4hAMxbh4Ql0BHoOObxEoMsoiEDjAFRFoFsfgIYR6MIhKIpApyzQHg5QdAYoHCzycjd4R3yGQfgRe4C2S+cFoKMUA/QiG6COoOeJHF4AOoc61pAcQC0/dQ5vnnR6ADXQtDBV2fvz4Bw+wyD8SABqLeEzPNkDtGcSVAA6qdJToLqE6We/Ar99YADQiadA888DNYLzQIefCpphEH5EAtQvwx8FQCdprZMDaM8aEgKoc2/hVSQ+LcQToNvHRiVXkeaoo89cRMIRqACUBug8IejXDtDcRfgOgKq74feKoALQJZQEKNTQ/wz8fLQ6YYA2KbxL2M2/y6TwnAE6Vw5/IgANd8J38bMLoGYSVAC6hJJrSB6ghp2aoycMUH0WE8Sgz3AeU8axyhkG4Uc9AJ27kl4ASmkugGYtwuun0AC9FoAu+GYpgLpNnAaeJhA9ZYCqsiVcAXqXsRkpwyD8iDtAqa2bLYBOYeWpAbR3DakPoHt3f22rcQSgEyqVwbtDRLY69HywmXywirScmUrFAWoPs1MyZaCD7/XIMAg/4gxQMgCdaxJUAEo9JQHQSgC6mNIADTfBw/8vC9AZqphGngequdkAdPixyhkG4UedAJ1/EnQEQGfK4QWg1FMUQL1zHUCvu1eRBKATKgFQw09cA/qAc/iTBehYZRiEH9EAXWwVSQBKaV6A3k8C0A0Zgs46CcqnhYoBlAhAfwz4WRKgVXGA3uVdBS8AnZCgpwHQjEX4ToCmJkEFoJOLBqjhZ+0A+iAAVXWguTchnSZA5whBv3KABlVMwxbh2wAtvIrEp4UWBmg6g28Czx+DAFQAKgB1Ihfh6RBUANqjEVOg6kkdAN0IQJcQPQXqA1AD0AcPUFhFKgXQqRfh81L4A06vyzAIPxKAWkv4DE++AHUEFYAupUEA3QpAQR8zTlAWgE5K0NAttblapozmB+jlcIAGnnUhqAB0IZFToIifANCHh4cohz9FgEYHKuexNMMg/IgxQBNToDNNgrYAWpCg0w/PVbQT/mCAqhBUALqAhgB0yw2gU76xALTTmI7fJQE6Sw7fBmg5gs4MULWGpADax08CoL05/JzL8AJQ41bMTw3QBw4ArQSg6JGNJE4WoJ++RoC6DH4SgC4dgp4qQFtToBFAtwLQCZRhEH7UB9C5dpVYYzp+l5oCzZkEHR5HtgBakKDzA3RQBk8B1BJUALqMqDUky08D0JCfaBVp4ROVBaBHBND2NOgcAC1F0MmHJ8rgcwCqCCoAJVQIoJafNeJnA9CHh4c4BH0qAtA5ykCPG6Cz5/DjAAoEDX+ZBOhACgZusV20EEE5ATT2q83hBaCLqA3Q2gagZhv8VgAa6O7s7Dc/vNxlV9RnGIQfHSdAHUNnBWgxgs4J0Pv77UEAxSGoAHR2UQDFCXybn+Ek6IIEZQFQdaRyA9Bfv88uCM0wCD86WoC2GEoaOnwxiAJoKYLOC9DBa0ijALoz7zX1R3gSgGqvuq6ZCkAZAHTSd80CqOZnA1C1Hp+5KSnDIPyIL0DTi/AxQjsqZw4EaCGCTj08bVSYuQhPA9QQFCZBUwCdhaAnCtCInzYABYBu2QB0pjWkLIB+ftUEnvpuTkXQoWfRf70A7eOnY2hqyOreNoyBNEDLEHRWgOoMfiqALprDnyBA4wC0bgegP7YBqpfhTxGgei88XG7cJPGDD6OfA6ALFYIeDtDOIXs4QIsUMwlASQlAPT8TANU/hFUkGD/LEZQBQBtofuduh38uW0h/fAClms2upg+xBJmi9yEVJOgsALWL8BlrSHopt/1DTdDz5VeRTh6gvld6fsYA3ZYDaF2vywIU0GkAOvxGeAFocsweAtCC06ATD09X02vXkIYGoF0ALbCKJAD1fdIvIf0Y8nNrJ0EFoALQgQBNBz1uxn2AJS2AliPonADNyeAPAOgcI/eUAFpV/nJiip9+CUkA6hSk8B8zl+EzDMKPvmqA1vXwEDQG6KeCBJ0JoNlToAmAmhxeADqjKiAoHgQ4gUc1TD9ifn6KAbocQWcqA81cRGqiTgDo51cnvoiUwc/kJGidQdAWQAOCjvx4IzUzQC8mA+iydUynBtCqwhl8TQegCKBbB1C1DL8wQKuZykBzy5hUDWgD0I9nZzoOLQ3QuQk6FUDpMXsYQMsRdNrh6VpSAXSrAXp5GEA1QQWgc6rxsCaoA2jTGa+oAPShDuVWkU4RoKaQHpS5mTPDIPzoqwBoaszWGQRFbnHzn6hqZPQnHKM5Aaoz+AyAkj/WANU5PAHQ2VaRTgygqk6isn1b8fOKCkDrWBFAlyIoD4AiguZuhs8wCD9KAnSZHH5+gH46AKCfviKAjlpDSpGizCToCQHU7JdVBLUAxfy0ANUBqL1qWreoA2i1OEDVGlJxgOrDRM6y93F+fQAdspETD1lqzNqpzEEIDAGqppMQQb8qgGZMgSZJYXN4Aeg8sgcOQBav+HnvAPoJZ/B1/QbzEwH0yWzRWxSg068hHetxdscFUHrM2qnMgwA6vJJ0Ok06PF0GrwCaOQUqAKW1GEDPdRavEngLUByACkAFoKlfZGXwPQAdxMAWQDFBvwqAjlhDSpOiGeEC0PlkSm3PLy/13GLDTwPQOg5Ar99gfiKCWoAuRFABaPyoKEAzA9BOgH4axMA2QBFBBaCxDEAXXYY/HYC6APTy8rwGfgJAoUO7ALR2AK0KA7TiANAv32YfoywAtWOW6Ct+NX1ACOrdYopBDEBLEHQ2gHp+zgnQuRYvThCgtjTJBaCfEEBhBelNEIAyAOjE75cF0LPcQ+wEoOmoJ1pMzwVoQNDjBehBU6AdpKiqnjqm6QfuMQJ0oJ9bzzLXpijt91urVgB6bQDq3yYE6GKToHwAOpahGQbhRzwBao8PmgigQ0LQAKC2izqCCkBj2UlQAWinqlEE1duQdLdbr/d7RFAjFIAmAerqmBYhqOZnaYC+6L1IcCZ9eYBaih0LQFtftsF5ICMA6kLQT18XQC8nAagKQRdeRTpCgFajAKq2IQE+9wDQRus1nBVi+PlgA1ANUPwmiqCFADpHGWj+ItJIhmYYhB/xBWgWP6lBiwA6IAQlABoQdKIPPEizAFTzc68AOnwKVABKa36A2ugTA/TxMTz40wG0igGqCaoBulQOzwigjqFlj7NDOfxhDug2hvxpfgDaC1AIQTs6Mw3Q7bED1O/IHbOG1A3Q6xRAZ1pFOj6A6h3t+S+vXfuwXa83DqARP30ACgBFT8YAXW4vEi+Avuj5UDYAndH/MwIU89Ps3+giqHNL7QH68BUBNMzgJwCoHjNdy/CTD9yjBOgYguoJ0IeHBqAbDNDw4M/aATR8hzZAFyBoxQugz2esItAjAWj0ZRsBtM4AqJ1ncgQdPAk6btG1ZcsULwLCADUZfMYUqACU1sDhZk4EyX554KcG6MZl8IkAlBVAZ+BnPkCBnqXvhX8qCFC3eTuToGFfCQEKt8h0YDAGaJDEZwB0CoIeC0Cvl12GPxWAQgavALp3BG0AGgegZgvnm/gN/CoSubY6i9gA1JzGxGcVnglAB9C0D6DbTIDidaSjBaifArUAzcrgu0mhQ1ABaFJQzTkGoDqKVAB1MahahCcD0G6ALhWCzpfBj6gDHUHPrxCgITJX/QSNv2wjgJqjF9KWxCl8kMQfPUDHTYGOBeg8ixcnBlBYhN9ohMb83Ean2GH5HP4kAcpmJ9IidUyU2VQGPwCg0aBt8/NRATTZm0OAxivxAwE6rmqlbcsErwFKZPDTAXS94DL8kQHUbCfKJ6ibAtVVTJqgMUBrB9B2j4sAukgOzwWgnPbCcwLoajBAXfvZw0BrF38+Pg4BaG0BWuMQdDBAR5WttGw5/CWMDpwCPQygk6/HTvpqh2g4QEf0CJTBQxXTZnPbBmgyAA1XkRYqZOIB0IOUYRB+xBWgqwigT7k5fAzQpt89duXwCKBQIxIQ9EgBeugU6ACA3gpAadkEPjspwVOgDT9vldZrXxkS8bNtip0EXS2Ww89YxTQMoFD1affCn41Zh88wCD/iC9CQnwMAuqMB6g9Q1CFo0pIIoNeOoCqJH7aKNLLsr23L4S8B8gGoAuh+DoAuuIp0jABtcp5sgJrpo4aet0YbACg6VGQIQKvFcviTBmgdPMK/KwNQMoM/DKD2yzsLoIqgLgT9OgC6MQAdbmN3v0JnQApAI5kAtFYEHfai1lmVycHXaw1PtAZP8ZPwCjzfAHSRHN7cKHfVdIXp958JQLuMaf+IzuBzAepOo3/SQAQSwlUHCUswQKGHIoIOB+gUBJ0BoC6DXwagswzbIwSo6jcD3W3HmcngNT/RPiSsQQA1q0gLAVQHoOUAOoEyDMKPegE672b4NEAjfg4hKM5WbACqu5OdPBoA0BoBVHd/H4L2fxpuAMUb4UsAdOLRdEwA9QFokMN3+MNGKpDBqwB0v6cBGq4gDQLozAQ9bYDW+BH+XRGAJjL43BDUA7SycWTDwUEARTmSJ+gQgOodJFMUMk0OUP2pbvMzeAEorYEAVV0v6BEdYwnOTnpyALVrSG2A1n0A9atIcVgxl2acAj0GgFboUfCn8+fwCYAGGbx5+4MBqkpBH5McJAGqQ4g8gA6e8urQ1ABtrLrfjpkCHQTQxSZBjwigLgDVtcfG36uOobSCnevN73UHfAwA2hWA9gJ0iRxeAOoeBX9aEKDBWPS/6APoqgVQu7H4AUpBMwFqCHrcAFX8nA+gy02CHhtA4avb9QhdzJzyiMv2bACaBKjvmzkAnZWgcy7CD15EamuhRSRcXV4eoMkMPi8EdWtIFVDtAe5A6JgExQBFfRQIOmgVyZwjPsEk6ESkCPkJGfylumo8w5JuU9RoF4C2hQLQB9sjbCpNusT17ZXubcMACg2ZAKhehvdhxfwAhSnQEwVo5R4Ff1oKoFQGPwagwM/rawgiu1eRkgD1BO35LAagE0yCTgpQw89RU6C9AF10Gf7IAGrmjkyPsH26B6A7HcpBBk8CNA5A0wB9tO0iAD09gAYjEf+qrRqNXwKgZjHIlDL1AbRuAfRaR7ADAWoWDQ7xiLbl0BcAaW80dl/pALQEQKcdTscBUJWG2xImB1C0F5lyCeraelLk8SEF0Lq1iZMyRb3zogCdbxE+bw7049kZbId/tv+YH6CPKOssDtB2Bo/enCKo3nNZ+z9eJQHqCpkSlliAbmOAVtdDAVpNA9Cp/A318/XVlZoAdQDNMk8ASqoXoOp7yi5eqh6BcipiOK1wALpd67M/Exl8KwBNAHQbA3ROgrop0JvCAH32Ueev32eey5RhEH7UABRVWvAAKJ3BkwBVoLwnQlAHUDeR+TAWoIagvQCFDP5hgknQiRzu+Hm11QHoTAClV+HniHuOBaCKn+fnrnpOAzRwTOyUIADdbxqCqp2bdAAa83MQQGcOQbkANIDm89lv/7IYQK+ZATTobuEvW/hshEPQnal7NGtIbh4zA6AhPyGJHwrQ9QSToNMBVPnH8HNUBi8ApdUHUOXopi/YHtd8aYWeiZ+BevR2r85e0lvfpwLo7Dk8F4B++Radpfz51UJzoMrRtjkigD654rS5FJndmcHHAK0tP+9bOXyYwVeulKljFakLoAYT3R+FIUC1fxRA1ZbqMQFo/2rJksvwRwJQxc/LSzWXqZLxx3ULoJFXViFAN5vbhpmw6T0GKMHPJED9MvzcAPVrSMUBGkSgiwEUQtDqiQborFuRKICmMviQoB6frRAUAdTy0+1rHwPQ62rAJKjh53p98CToanUzhcdjfs4G0MelJkGPAqANPxVAL5pcfG2kekTkmnSv3m70+SHb7b0jaD5AW6tIsxKUDUCbFN6l7Q1Ml0rhNUCvOQE0/V0d8PP+fiBAYR1pAECpKVC7CNULUJW13d7yASh4CBL4/VwAbYZOAqDTxz3HAlAIQA37mjy8BdBkXgUZPPATmq6XnymALpjDswGovlLuu+hfSwFUN0lhgHZn8KivhfjEBAWLMUDtzQpA0OQkaAjQyj4rG6C3B68iTQRQ4yLDTwvQTNOGAHSxSdAjAmgNAG08r3tEDFDkllUMUBuA3uvqiS0CaM0WoHYKdJKOGykHoE0I6vW7LH4eAtBHA9CKBUDTGbyen6/0913TQVIAhbVnWEOyCXwWQCEeDwDaPwmq+HlhAEpTaqgXmw8wEUAxPwGguQGoAJRWH0AvHD/Vf+r6oh2CUtXNypeb240H6D0sxncFoAMBujoJgGKCJvn59z+9fv3636cDaOPorQ1BUwCdjaAkQKHRq6Rqe/HwNhGCogAUkVATNLmK1AJolQNQVbpy0QnQwV5UAJ2is1uAIn5mB6ACUFppt9gAVCfwt/sUQOn9yQDQPQLovV6Mb/FzEEAfHlvVKRO7wYgRQB1C0+Hn3/74Wulf/2dygDatUhagQQafgKdLj+zp3Pfv379PATSMJOcDqK6dvgR+QsZG/MXCAF1pgHp+7mcB6FMfQKcctUcDUByAqv8SObz1SwxQn8EDQO/9XUh0AJrwil5FqpfJ4f0UKAOA9qmJP/9NUzSO1wO6ywAAIABJREFUQTMMwo80QB8ZAdRk8E2jwPU9gc7P3fTSHkEUExQuULtyAA1mMjtWkQxAtxagT9FTOwC60gCFAHRPhqCr4TkUVG/W0wBUJfCGnzMC1J37M3MIejQARQGoLoGgAaoc0wpA9y6DNwB1BE0EoEmANjn8epFCpuqoAPoLxJ5/++O//PdUAEUhKAuAQgCqKEIBFPFTfbu7VB5/2Y4FKFpD0v0iBihJUA1HFYB6gF5EnFplBGMGoMNuAe2Q5acuxlaDUk2BZq9ujQWobo1TBSgOQPUcNAVQTdBVC6C3wRTo/T3UoW1TK0hP3QB1BJ1zEvS4APoThJ7/+PPr/5gQoPbrLQbo7JX02BacwcNCUR0D9Poc89PeuRWHoGr74qdP5GJ6ehXJAdTVdIUAfUiEoBBctgAaFvqtrGn9HtEAvT8coeYMO3Ox+HwApeuYajiYhx9Ap7jzr8stPgC1/NzSk6DaMxE/9aGD+xZAP8FFcr4zZwHUEnS2ELRyE+FHANB//PkP/6n/8dc4h88wCD8CgD6yASjARjWJGvJxRWaN+OmuLDQZTwzQVgDqAUoNojZAMUHTk6AW+IqfULayh9Mj0F90HcRDvJyufz8UoTAcA36eJkBDA6a4caXDLTgA3TuAkpOgUb0JBijO4O91MAD8dApsIQ0xAHXvPCtA7WnKRwDQv//JpO5/VVOhSv9sNPIF37378ccfNVTeNHr3rgp/vVopp6xWow0eLvVW6s2a/+jvtLdv14ohb5DU47cgjU/4p9o4/P7Dhw8qhdCvoAD688/NU5vXefMmfAH4rAkTDEDfNE9UD/Gz4Tcps6vqG7MG/9ZMeXmfreCDGdsGeKGumw/TfAKNUDVcRnlTz0Y0vnn7drNRXqrrb74Z91KdstGH/4xKzUdoWkN/8EX6TlqrqPeOdOfgt2u+SaGP6t653X5QAH2r2vGmJdwztM8UPzfwNNUDPmipvqx6MxgPGmBJ09V/bFpf9yD7XvO0RbAIP8cbBJoKoL9MC9AfgaA8AGr5uf7xxwChzb9Vnwjxqf5urXucAehNw473V1dbDdA3LYD+OBygmKADAaptgxwenLYKRkkWQH/eWoSO8aYy+C0A9G0hgDIg6CoC6Njvo6FqOgJ8yRt+Nv3SToK2AXoT+eyKAijiZ5aaZtGDxRN0ToC6KdA53iDQ5AC1ygiJ8SOVwkMOX+kUvrX8sZu1kh7Z4jJ4VayksiBd/4bSeL2dfb3ebDYKnxubysPhX2gW1AE0zuDhVLvOFN6vISmFRaRkCu8zeA1QffAmTHmZVdYwTevzJGTwH2Dtdbs1CB3hWL2iq3wDCfzIKdAh108agEbJ6P0MOXx2Ct8uflAnFkyQwyfdYrquS+BNJRmdwsezHg1AN24KtDYpvMrg4XbElC30j1UOryZwmnbX7z3fKpI/jn6ODH6uFH5SgMLEYFUUoH4JyXZCU0BsEQpL5AqgCp9a9qgFRVAP0Iaf76/CWXc7996xitS4JZoCfcKzoP0AvQSA+jWD1irrMIDqqTCQ+fiHANTyEwZS9ssMA6haho+WQ3RrFAao/fbyFlTV9awAhQzeryDdO4BSq0gRP9WfbjZrw89IHbbQP7YAtQSdbR2+Ok6A/nVigOpjX1kA1K5jrtcoCnPbj5o+cWtrw7UUZsMQFADaDkBhE1MWQD1BU4tIZs3LrMEDQE3AsYrDz6EA3W7R/pOHhzEEXXmAOn6eGEC995cH6K0PQO87VpEigKqLUzdriAYmAujGALSaLwT1i/DHANBZVuFtIZMqpI/612IAtfxc2QR+4wBqEllzK8d6bdfeNUNVf3sIQ1AF0Pt2AKoWLy1AiTGUAmg3QW0AemkzeJTDx6usAwgKGXzrDJ4DAOoS+AUB6k+5nnbQZgGUuoUI7nqbEaA2eUL8HJjD2wDUANQ7tNd9Ka80XR2a3xD0qwbo8EvlfoL6z0nrQF0hEwOAViYA3URXuboLEhqA7pE0ZjVAHUEVQCGDj/n51DEJSgO0LwRtTYH2ZWy9AIViluZLAp0hMQ6gE/BzCEBNHVNw1KDeXzt5CJoB0DD4txbY87UPt6QboLfZAF1ZgOrnXV05f/Y7Lw3QJou5NXt49b12cwHU3Ql/DACdYyeSD0FbAJ27ENTaYruL5acCaGNTW4/2ngPLzwd9YzEOQUmAmuK5HoCGa0ha6DCnFEB1AHo5DKDdfdhk8LrIAAM0e8ibABTzczGAKhYUBmg0ebIUQF0Gj/k5BKD24AILUOXOCQAKS66IoHMBdK4rjZUmBuj0e+FrD9DrBqBECLoYQFfuLJuNBmiLoM2PCIA+6OlyS1Aqg3fFx70AjQJQDNBkBOoAqkw4BKA2g79VQYz/BhkRglqAIn7OBFC3DI8B+r4gQFftuWdjgcngZwWoC0C3AUB7JkFNALo3AK0zMvgegKrl1toSdBbEsQBohn55PfFpTDXK4d+9i8s8lgUo5qc26jHm5+MDJqiJ0vTaEgZoFID6QZNeRXJVoPFXCLoZufW8dgZ/byZB08Olw5cGoLd6A7v+BtEOyAeomQKFANTxc0QjjgCoCUA1QRcH6GpF8BMDtLWRZ5wltCk6g1+r7771Hp21aENQalXR2BcDdND3rbEl8XN9op0lqG7/SgCqNPV5oP62NQBoyI9lAOqPsNMANYvrD48hQuEBAujaprmYoBag5xXip32/9CpSB0CrAQA1GfwVXEE0IASlz1yGABQ+oiEolJjluVUBVF2DtIb9sJdzA1R9JVk2AEDvfQi6FEBpeHqf2wB0ghw+CVD9PQqVyVd2L2YIUMI84Od7vYYU8fMAgD5B2bTqBp6g0w9ktIZ0JABNKMMg/KgBKMrhywIU8dPGlhih5l8BQC1bKYAS/NS9KhOgT30ARRn81QCA2tFMHrocArRJA8cBVAegIT9HZfAjAfp+eYB20BMDlNhLPsqSFEDhPASzEmSFJ0HJyoydA2h+ANoF0C3UrBiAXp4YQL/8r2Vu5axRDq/qQAsA1AWglwagCI2OoI6kjqBooT4IQZuuuPcADcdLchLUA7Q1vixBH2OCogzeAFTfBDYAoOQo9hm8LoCHAoOuq5iT0kebb/RZEgaf4wLQHIAab5gA9H6GHL7Dlg54eperzjDNJCjtFliDRzX0V2o5PQTojppgMPw0GXxeANoNUChaMQQ9n4OgzAB617eINAdAty6H1wANCLIgQFcuAN3f4iImQKiPRC1AXQJfuxBUVyCbAPSc4mc3QMkAdBBA7Rq8Sdi6V111sRaRSLoA1G8RsC2TN+ZXFqCenzMCVC3DBwCFOwIWBmiangZE0LP1/x1M0A6A6m0ebgVJJQDROnx7d68pAp0LoLcIoNUMAHVToOUBGlwqtxRAwdGQwyuAVi2AzlgI+uLeAwF0HwL0wUwFPrQAatao6yAEVd/lDTkugKBxuKEnQTMBCgQlcnifwZ+bNXg/XLpCUP2tnQLoLQDUf8BxAL1tABrycyaAPlX2q8Uexaf5WRSgrStG1HcWBKCzArTpvCgANfuJWoVMUY0V4ucm4ucUAN07gp5rgh7wsSkFa0hzHHmdA9CPQRnTQtcaP8EeHwPQuH8tCNBEABrk8Qig8DewScmEoNBxMUBb6VpyFSk5BfrUC9ALDNC6H6BwL14Lii6D18n3oQDdm/IVy89xI2cMQN9bgFqCLg7QunU+KQC0+T9zrmb2e4ctnwboHgJQx88dAdCAoO70A3du61QA1dmWJmjz0hCCnn/dAG0C0N/88PKsbpT78u3Z77P4OQFAHy1AqRx+Mn9Exti36AhAW/J40fS87gRo/I5jAKoJaqf6vHwGf36ZAVDDTwqgJoNXJ/ShOd5sgkIGj/g5NgAdClDz1WJm894DPooBtE4CVB9JMxKguOlJt+AM3vHTnpMcTurgbaaOnxagefzsBKgLQfcmBB23lNilYAq0MECBml++Vbn7r983LF0GoI6gBqDtEHRegOIMHvg5BKDNn9T+oCZMUHWVtr4DPQVQModPryE9dQJU32esDLdLWDrg6AAo8JPYYGQz+M3m7X4CgIb8HEmxoQB9JAH6ftocPm1LzM/7FkFdAKoLhMds7RoAUJPBB/y0AN27C94wQe3Wie1+b6/+w91mAoCaELR54QsA6LQErXgBVEHToPO542rjGQC61Tk87EQqAlB0oXYPP9W+zb1eILFHhQYAhTX4C32nJxVMJiZBO6ZAXQ5PAxRtQ4KUrXPvHvBz3Qaoz+D3BqBjc3iYAq3rc5TALwJQfRXoewtQE4IuDVCdBNAA1T1lXAg6EKAog7dhMJXDu6Wk1c7tPYMp0NDwqQBqCKoutXWfffB9MZ1GMAToy52e/fzy7W//shhAP0HFoQFoQNDZARoGoPv+APTBHdDkthphgpoipkkBakLQcBneB6AkQOkQ1PATzoqOC8bMEpIG6DoEaE7QZAF6OD9zAYoD0Olz+EEAhUmUmKBNM0EA+jAeoKjpkwBVGbwLQK1B5HZ4TVC3d/eWDECnAujeAfT88rwacEReoM7RDwC9ZwXQj3r6EzL5RQDqCKoBek0CdCaChgC9MGeBdQLUH9RehQB9AICqdMgAlBwniUlQPAXa/rwmh08AFGXwPQCF6U87gUsCdKMAelAOrwC6CQA6mmGD+lXlYvO6vnqPAfp+cYAafhIAPa+u69EAbUZIH0BNBm/OBUOTCKmcxAShasHPHHCrVpAmBOiTGxYmBB1+yChS9+APq5jKLyL9XgNUxZ6fXy0K0E8KoA8WoIigcwPUTQb5w7y7+ImOWK7CGzdcCLrdbw4DKOxpCX5LTYIqy5uBedkCqJsEbRUnWn7u9SmmARUhGIG7Sg4EqF1DQvxcBqCqatzz0+fwywHU8DPaD6nmWQCgxpfZk6DDARol8B0A3Xl+eoBWuVOg3QB1IegtAuh2+wmuCRlE0CEAtfxkUMb0O4XOhqMNTBdL4TVANUENQKsCANVrmH0BqMananltDmIoDkFvNUDPU1cA0atIdf1zDTvoK+ryAwKgOIM3AEWrrvZiuaBsWvNT12CpbUY0QDcWoKNz+JVZQzr3Cfz8ANWxedOPGoIuD9DgJChYkdkGK/EaoIafj2NC0IEAdRk8fneUw8dfqI1l7vg7vWW9yg5AewC6NWuucIiu6lx6g9twgvZkELwAqk61+6f/suX0iy0i2RB0CwC9LgDQ1cod5p0GKOBT89Md8GgZ6kNQzc9LmC+n3pKeBNXfzIq7tgu3CUoAVGWGYQC6C3L4FZbn52ajDqsLQ1CXwe81QPeHAdRPgR7EzzyAql7kTtDwOfwBbx8Zk/pFcBLUdmszVg+jAKCQxOe9tfpoqO0Jt9gM3t5ohDjYsa7oj7/btAPQSQC69SGoOt9wrfqUAegggnYDtOIF0JfnMxV3Po/YiHQ4QBVB372rqRB0RoC2M3h3Rh2Nz7jVDUF9CLrvAegTBdAmAL3a9gA0WoanM/gdMQlqAIr5qU/swQDFGbzOs8bn8MEUaGXPsBj45EhDAaq/WjRlIoJOGYL2AhQSeHVplicoeP7yUu11MJva8gEazxmmAUrwswOglQtAzcHHUwO0hvsacAiq+tRwgvaUoXEDaJO5q7hTRaJ5CfwUAP1kAUqGoJM5JDQmXkJyAeiWUKLNfQgaADS164IG6JUG6OUl2nAXv4cGKPaLCkBbAMU5vB0mIMTPW30b89pj0WXweLY/AOjgEDSYAnUbsIc9N1YuQGsDULgWaWGAmglQ5V0D0Mp+dV2q3qUmv+2XUR5BBwLUZPBxHX8SoJWrfDIlTK1lpkO88mRXhwGgJgTdAEA9QbsR2g1QBQq8CF8eoOOVYRB+BAC1BFVHi8wLUJfQ+hffoQxeNbO5pqOm8El/Z4Yh6AYAmty2RqwiqXHfDVDI4dFZzDiDVwB9j65VdgANFPATDkMJAKrHEgBUvSJoRA5vpkAxP+cF6BMAFNJcSOJrIOi0OXzKljY/XRKv77HQ/LzQAeiDnwXNeWfdFCiHTwJ0DefJh5xMTIJCn9Cx4cZd/pbNz+5TUmOCrtcbM7yGEdSNT/K3plvzAehdZto+H0ARQWcCaHCA4wrdJmMCUBiQkRLNHYag5uSEZPFjAqD6DCfchVshaDAJ6gJQOIIvuJfeBRxGl/A39RrzU9HSEdRl8Hrcf3OpNy5biOYBFE+BVgcGoAMBCsvwGjEKoFAnsXUh6DIARfzcwCQJtMDOBqD6jhS9Y2QcQOsugPoiphY/cY8I6OmOvzP8nAWgQNC9SeLXnqBoTKWf3wnQygSg7iy70gDN3wA/MUDrd+8eWiHo1AC1nSPip87gcQBatxGa/LrEIWjv4YftVaSGn/cf3ocB6ECA2gA0BKgJQS+RICPfb24tP5sevbFpZpTBG4BemkA0HYKSpzJ7gFaHBqB5ANUBqKkzq4CgywE05Kdeplvb77BzncDrdTuod84tZBoGUMjg2/xs5/D2e1XHDObsraj3TQNQuzwMIeitua1QTQQ3hvYT1I9W6re63lEACv9fs6oB6LYVgs4DUKMbD1A7nQ5zNFAVEyI03dJ+HckBtKN6PAaoPdA27sLB0yOAan5eAj9NBo/3nrQACvn7BvNTJ+z+rhx3mLkDqN65XFXpEJQ+ltmvIaWmI4YrD6B2skXBQK9fuBx+doCG/FxvNlD5qL9E1Pec/vp61DPr+Tm8ja57AboeBFCclahOkODnJAC1BN17glqADiBoJ0DhgEBOAH25y146mhagnxqAtkLQSQEaH3zrAYoD0K3d8hMgtCvXCEJQA4/kLa4hQOEEjF6A6iHin6cPRW4G5qUHqBs5BEARP/det6b0bwUIsDN3l9+Y9LvqBih9MJufAsXnpw1uoVA5ADX0bJoAJnG3QNC+EHQ4yDoAavi5h8NU1frcBuoZlBcuzy/M7gUN0Pwc3gDUT4ISAPUZfIufvkc0LYImdWwAut/PDFBLUKiOczcx9hLUj1bClIohQF8+5hYvTQ/Q7fIAXRmAmmluz88njNDu2W4cgkJfXPUB1JLQHCHUBigRggYAtQFoEqAX3fx0IagOS/wUqGennoVI7Z+p4pMH7aczGXx1eACaAVANTzi0VQNU0UH9qA+gGSRL2ALfPmrqdW356Z2rp4IBoLeqhNxsucs7naUGStRpgHZm8K1pcd8tzLIh8HNUBt97V2lIUOWbwQTtAqjZwoLXkIoDNLodfrmtnErazwqgD7Cf0Q3XJQCKbpPRGyVwg9Z2fbez3gIBdO8AOmAVaWUD0A/xGlIPQNUwCALQ1u5nH4Iifga32rsQ1AJ0b9aOtVwFid07FV9YX1Hn9bkp0GqCAHQ4QBWV7KnXsAlKfWZN0F6ADmVZN0A1P00+bJ1r1tIuzCFfWwvQzBBUA3TbD9BEBh8CNMhKNoafswJU7W+wBF3rEHTbJijxzODY5/iXZgugADQCaE2GoFNV0sf81ABdYYDCPomwPeMqPFKeoDaDT0+9+VwcJh9VAPqhHYC2COrrmLoC0BZAa33RqC3/TISgKIP3l+cggMZj3kz7to9ltlOgyeWwHA3sVxagDwigsLHMHeyRrIQZfstbJ0BhAhTxE2YXTTCsK+R0APopP4cHfm5RDt8GaGcG7wEaTOqobnGb5OdUADUbxDxBdYwyhKBdALX8rPQGvpUAFAHUhqDLAXRnMvhbCEDbrdnPTw0UD1Cd/PYCdOX5uSUyeAKgDrwoAO0AqBbmZ/MB6RAUZfBVdWPfHUygcvjKlG7xAKj+avEB6PW5DUE1QXsASly8kjCG/rE5yd8sIGHnmoo2XcKk8+urT59G5PAOoHUKoFUPQF2PCPC5h6WuuQEaEhQmQbdud5+bIGs9DZ+a366Krhw/ffuWBuhByjAIP3IA1W7Wd3TGIej8AMUZfJTAD5cNQT1A+yZBV2bxRl/pRQI0eIEWQC8cQN93ALQ254e48nkyBA0y+BZAtzFALT/bIEBToIfzMxOgDx6gFxagt7dbXf+YroQZTNBugLb46W5T0yvw+qDjKyi0esw73kq9OtzX3gXQjinQOAQ10ecmDEBnBKje3gAENQCNCdoBUOJwHcfPawFoBNBPPgSdHqAtfiqAhhn8lgpAh8mGoDb66p4E1fVDtms3evs2A6AmAD13AA2mQM2LwqiI+EkQVKeTPoNvTHAAxTk83oBY2ZuW2+fa+ynQ3JFIaQRAdbmALpANCJqohKnc5dP9PKNtcSf5m4L0iKDN15gCKASgCqB1dg4/AKD2IJEEPwOAenyGAei4KdABALWnvBiAUgRVF9hHT8IV29TGZjj3UgAaA/QTLDhCDu92yRwAUJR+JwCKMvgD+OmS+H6APsFkZgVdW1cu7jVA28flxARFAL1IZfA4Y6stRfz6OwC0DpN4nMFbgO48QMMQ1PFTf9nxAuhWo0kB9MJ99GQI6g90HULQJEAT/LQnsasDrOGYpKu6zg9BgZ97fWyw6ZsJgCYDUARQj8+9PeHjoAB0CECfzA5bFIJGBFUAjd7PAbQ9kGzeAH3wSgAKavxoABqGoBMA1FeftwAaBKB7OK5u5DsBQPWZnhg/pE0q068sP9U7kwFoCqDAz/NEBo8ASvATQlAbmNoQFGXwuwCgRA5v4zazNhyeaz/pFGgeQM1o1NYFBK0TIaiZAL0emMZ3A5Tgpz1H2Kwg3SuAPqEQdNBn05Mi+30QgkZuMd9/HQA1kwy1w6czbyGA1gDQra8ExQRtfunPiAT5ALSVw/sEnhlAiy4iOYCqZUrIw8x4PRigdhNHm58aoDsP0IP4aQiKANoxCar3+enjxMyFCgmAhh0HAFoBQM/TALU5vOcnHtZrOHAJh6DmPkezJO8BugoBqiGD+fkQh6ANQCcMQAcPCQ1QM5OsjdPHVOk7VhW8aj3j3HoWFLIOJmgHQCN+Wt/aEG9vbtqA/W0aoPE3T9dn2+rzPiAEBUsigPZl8P4rNcBnwM85AYpDUA9QT1D1O0VQ9JZul/UuDkUwP6/xIrwAFAAah6ADANrR92GPqEZoGqAXdg5+O/SigYQZGKDmy5M2ymyUdufZYoAGx8gHIahJ/YMAtBugBD/3+kLRKghBUQa/8wDd2dOsm26qDNZHTDng6Asb4hB02gw+A6BmF5K96c+swytY3FqCxk+CAPR68EQoaYs7iBrz03872XNb7EHx5oCijBx+ZfHcC9COANTm8I6esK+yIwCdFqBP5pxBdeW33YuECWru//Pv6RN4AqCenw6g+tcnDtAndS/8JxyCQp32BAA1CCUAak9qhz6ul0kHfxLKDqjsCfBDGrW+9QDdI4BGx0SFHdmuIgUBaKXXkKgjIBP81OFnVUUhKMrgEwBdw3nPAT8foxB04inQwUOign20HqAhQdf6M1O1hEEQ2kPQNEBvb29DfkYhqF5Bujdpal4Or5wP55PsPUFDtwzI4NHlm56fzlyzc3cUP0cAFBFUI3StCaps96MFB6BhLocmQKM1pOIADViqL+gsA9BPEILiHL4foKnOWKPtYu3udYMz+IP5CQdkX2OA0parQQFLPC5IeWvvQwq6TgKgKj/tyuBNwBFmamh8V1C4hELQDQpAQ4Ca0aenEi8ufLhmDljXnK7QB9veRnfrFAWoPVpu3y7ltfwcnMZ3ATTk52UYgpol+BCg2/hQbVIrE4Cqr4IkQPsz+AigwZx4eHDWTAClQlBLUL35D7bc2iA0CECDELSKA1CeAH359ftMgmYYhB+lABqFoN0ArdKng6HjlK4IhK7CDP6qNcoyBSbjAjaqBAtGhRln5kYvfJ0H7jth8mImQaMAtA1QR9Bbmp+r3Q6FoPvN/jYBUHtWsLkl5ELd7eP42QSgUQiq15CmC0CzAer46Wvp7Q7WuLwXtvI3Y9CA0xK0wxjqh6ot13ZHueXnJQpBb00CrxaaTU1DRg6/qgDPavJSQbgDoJ0BqM3hLT77+DkDQGsA6NYDFNJ4exu4AaF+4yiKCAAa8fOKJ0Bfnpe8VM7IAtSFoMMBmur5GKCaoHXUTXYogz80AH0yLMftThBU58T729qsz8L5kcRJIu2uDAA9xwFoN0AT/NR0xiFoEIB6gOIQ1AAUCGrPaFKRlGor7+5JM/gDAIp2I23gCICIoNBpVCMMJWgSoIGTdUNiguoE3gB0l5nDrwxAVbOhHD5wy6AM3gP0NuoT4bkvswH0CQB67wBaW4LqqhCon7DDpZ2FWYMifjIG6JL3wlthgCKC9gG0YztewE+46qEOu0mQwR/MT5hMCAEap/H28E0D0I3h5zetSuZ2X/YAPTcArcgpUDdeYnxqflrLcAjaD1AcglY2AFUQRSHo1FOgw4cEABTxE2/nVGfvxwQ1W/lBiKCZAHWEi3iE15HcCtIuAOhjfw4PNwHebgCgPgQNAapD4CYP7uKny+HjPuH5GV3VMNDxgwHqToV2AoKajR23sBxp7YhHgJkEtSfYWH7qRUx3ZwsrgOaebJdhEH5EA/STXYhHAE23aJU4WO3J1TBZgG6Db2loqTCDH/wxOoxpATQg6MpuXan1aTi3+vyzmgJoOwRVY0UdleECUDVQqQDUjhdq+ci/uA9BbQa/awGUyuHdIaH6viQUgk49BXowQO1V1Zpwa0xQCD5h48NAgtIA1fjCHrbHUPsQVPMTA9SdKNL9oVYoAL3EOTx2S+8++LBDtLtERfJzAYCa83PXG+iD2JRwALgQ1E6A2mXMB74Afc69lzPDIPwoAOgTBqgPQXsAWplKFKrnG4DaE7XcVIvtLjdBBj8BP59s3QDGT7i8aG7QUQDV/FzrusxvviEKSQIGwXK4gq3GmNvUnAKoW0Yi+IkX19fqpIvgJnMPUDqHRwFoGIJOPQWaCVDMzygEVQRdo1L0ysdAGqF+KSkToFWQwdcWAlDha2QCUJeIDl1GMgEonG2vAfqeAKgm+BCA3pNfqZ6fA109wCupj6MNUWugKo2p3RUOagVObxgzJ9FG3R8DNEjgHxxAwfjSAI3KmPJn83J2AAAgAElEQVSu98gwCD9KADQIQXsBmgxBzT1jdW3PK4c+7guFbnAGf+gKklcrBPX904V0t/o0sbXZF3RJAHSH8GsEqf/F5bm7sUjf+5MCaIufGGyIoGEAmgCoOZ5EAfTaB6BBCDpxGX3GkKgglkwA1KyROYLCl6qtQxxK0DRAW/zUHqvNAUSGn7Xd2DU0h9e3DmCAuhAUuwW+h3szeGjCfSybLYzfqZIBLUdQmEhXBIVbGFUUYXbqe4TiokPI4eMJUMVPNAXKDKCZZ9NnGIQfxQCtyRC0s4ErqHeiT0f/ZA/E9ucR2mM8ABU2g58oAAW1ARotL8Lxm2t7wHEKoOg8BQB+pcELAahmgL66l+CnO6TEK+CnG1M2iU8CNM7hL5rOjwJQG4KaK1CmzeDzABryE+fwphrBnFVo80fHzzCNzwJohTN44CcG1haOAYEEfhWHoN0AXZlNxuaUVhyCIrfoydEBASgN0MP5OQqgFdRy1CqhUmYoguoc3szrw4Vi0VBYtSZA9SYmrgDNW4OfDqC1Beijjgv6AQp3m9aQyIe/gpPkDT9MmGUuS3SomDiDBxEABYKugpR4jbaCUAANvoSh75kCUnPnsLl4EgHUP8N9cM9PclChwWR/igC6awP0Qr25D0AtQZ9mmAI9CKBBCLqG68weDEG3aDN2SNCOEJSwJcjgQ36i7zA/AboLQtBtV49z/DS309EAXcFE+gEANX1zoJ8HeSX9kUwvNiHotV1qW8Nxte680spXsvhuGPDTJvBXnAB6kDIMwo9SAI1D0C6A6vWAayJ20AEo7PFrvunMlYC2ksegAh+lOPgz9IkCKF5e3Jlb2G/twEsBtEVQV4GvM8R7DFC8AgDDF6km+anzzEEADXL4IADVSfyDJigB0AOPIRzerwwBUyGonqeA+65M5wJ+4mNELUFT1fSELRXK4GN+Qgt0AbQzBLUFIhige0NQ55aVORY5ncHjb1RiUudgfo4B6MqGoOeGoGvY72CuEqDr+tXcqV/qM/xUxd1uDUkAqh7hENQQtBOg+vc1hKAxQRVA7XYxdzP1HhP0xt4mN2kAigqBY4JiEgZ7kb/5hjhJpE1QAKj6vPutA6ib1cUyWz86+YnDku0ggKrejQLQrQlBHUCnDUDHA7SKc3j9DWoIqrvE1uBz6w8Src0TEwAlfooz+Jif+DvMrVzu4lLQ5AfSAagDKMzZbCKAruougPov07it90GTH8TPHIC6YeEACgTVg3Ojd8S58mY8F6JthOdECbwAlABokMSbdaQugFYmfWvFDuam8AcHULev0fX1m1ky+FQIiju3ByhQiQZoK4mH1Xtz3Y/G55U+SzFcZbME7cPnDiXxaBognr6Hv4PjfJoe3kDDBKDWu00IqgL4wgB18DQKc/gmyrmFgyhtAPpo7idHBK07knhiv3BV4WZshU21I6hxbkYODwEoTIHqY1zODUDfe4DqVcA9OQUapSO2qe2XZVSQMtTJlMYAdKWjyWszk793Y1N/UA3Qc09Q6L0wcdri5xVahC8O0C/fooWjj2XKmJ4cQYMQNNnKJgB9eCBCUEjfMT/dIdy2t9/MksEPBahP4NMAjV5Anz7TEAz4+V7zs30Yrfn4JgTt4qcbVVsM0JCgxt4rDFDNHOdeCEGnnwIdAdAqUJDD7zfr9aOl/tZcorSlCEoBFF4w/hluxnYDWoBa37oQtD+HhwBUA1SX/uppb53DO4Aifq7D5sOlnL41o1lx0y0O5OdYgFaKn6aUxNyRAHPs+qfq/1A5Qw37l1UBHaoA3X7iDNC7AoX08KgdgsIpG+SrmaJl3fmjrq/7i5ngWq9hw6Qm6MbXm9hZpokD0F6AQt9HAWgKoHEICotP67VO4N9rgKaOMLUA7cLnzhG0A6B2SsAAVC2dWn5+CkJQZdw6WOs/cHBmAdTDE35iEepDUE3QRw1Qewed/gjbYCKUDkGbl3oTH9dkatgtP0nnBgBthaBJgGrGQAavVj0v9bqLC0G1W1STKIDq/rBFb9FOR1BT22WteiJ+ZgE0DEFNsFn7/Rx7Q1D4TWWuizXGnusCuoif92gNqSRAoxLQMsfZ2UetEDQNUBOAPpq/bAH00QFUw9POtZjbewG+m+kD0NQkKEaU6TZ25TEJ0BZBYSVMjSS1fnSV3MAPh9h2hp9uVIX8fImrB2DzlD4hTw1jdyLupzoIQSfP4DOGRBXSE//QhqAGoI8enxqghqDoRiUCoCpkehMfeIdvQiH5aZL4eHYkCEHpjwMB6AUCaHUZAnRlAlBTnoUA2n4tN4/dmhQ/mJ8jAaqWhMx0p11JghweyjzQUhIsxQFCz3ECr/jJBqBNxt7S8oeJOIDWYQh6rglKvZgZII8wgMOuX9dbGygpfu7dfWr67DGzB7iavghUC5dwElBc2X2UtQMozc8WQQ1AET+TJ6CoELSXnyYETQPU/5k903xvLrXZmivSDEG35QEa/1DHcWZPkN6ysF4DPO0Xq16TbxG0HYLqlPONnSJwPzwPz1ElnRsBFOfwHSEoBqj5sr/0OfzqxfBzuzd3cXfw0xMUTcm6SdlD+TkeoDDBcqnnhCxBm4+qr5L1i/G2lEFvo6sRP2vDT7+GVBSg7RA0bwp0SoBagroQtBug1w6gwTqS5qeZ5DLkdHMtcDqDaqB5MvjgUusWjWyZEQ5A0wDdxQDd3sIBiuoqzh6ADsCnLVfEI/CFOrw/AugWrj9x23keVaA09RTooUPCbj6wt5kp1MDS+wMGqCLogyGoC0HDXF1B9c11SFC0hNR5FDz+ZRyCJgBq+Hlh1pDMbBMKQVeQwDcA3fQD1O8fdvicjJ8jAQpfbXpi02fxppYeIbSqza3fqlbUIBQn8HwAChDN3H00F0ANQbe2mr75kqIJ6jL4VggKdwDbJYMQoJqgGygemimDxwSKEep68xbxswugwbM1QG/VAbT3gwCaGtjhSwYBKA1Qd8q9qqjcGn4++RBUU33iKdCDhwRyNeQf9iz0gJ+wVS0mqH8VU3z4Bq3yP0UBaIdzOwGayOFRAGq3C8GUqAGo52cDUJzBJzyOCIp6xRT8zAMoJqhBKKo1c7X0nqC62ll//6kJOAgJED8FoDRAn1wI+tgZgtoMfmv+srbZV2UAug346W5EdwT9ZqYMvoOgPp8aCNBdC6C3UAHaw08F0GQVQDTG74MI5oW8gA8BFPgJAK1dnQPsVZoyAJ0OoFuXw289Pz1ALUEfqXUkW7xtAWoIOgygu+hLzBK0M4eHOcILD9CdA6jJ4VfulqP1ujcAfbIE1TRH+JyAn2MBCjZEpRJ+M5JBKJQ7w6V6m7Xeh63PsDMJvAGo/RylAXqQMgzCjxIAfQqTeAhBWy8Fe+ABoA84BLX8hBXXOADd6xMwVUYAAJ0hAI0IhAiK10TdaeCVr3ojFEwHmJXUIQBtmZEe4wMBqibz95qfV5/MG9sQtMGqvSIZW36gF6cCaI1y+O1Dm594IjQOQS0/K/sPWyx1bTP4npOMozO8jWO6cngdgF5cAKCtS30IWtc3/pY4XZLRE4A+uVMUUfI+DT8PA+jOZvJBDu8Jqn681YdI6VPL3F1KtQlA2QH0y7f6DKbnzKOY5gAoSuLTADVLSBA/eILCDe36tHRfBbrGADUEnSuDjwnkg1Bc12yKqfoAGlRFA0ERPycBaBjBdAB0q8802sLivz1ABIJ8tc1rE66mFAdoQFCzirQlAlA/EdpaR8L8DAmqAbruCUCJxoT/duXwCqDAj1u/QBXk8DUAFA5D7M3g4TVXrqGnw2cuQJ/sx/cgRaUSCKAaofDDvd2F7S5EDvnJCKDPZu39OfswpqkB6giqsdgA9JwqzXMB6CcbgtYA0GsTgJrq6DoKQBFBZ8rgYwJZggY76ww/9aObm11aeEuJ3QM/DKCDCere6QnGRCqH38MWUl89BUm83uhzO/UU6FQABYLaSVCan56gQQiK+PkmCEL1enB/AEo0pnENXGtKhaAmAHX7OOF5EUDvDUCxAZ0OR9/hk9HzaSRA7Tjwmbw9+doD9BIAentr7rVSX1ZQ/lF/Mgk8N4B+fmUW3z8WO87O/9sn8QqgF+ftMhWbRz1CMZ8PQaHW1qy11lYBQPe3cJPbXBl8m0CagKsQoOjXnQDFigHaY/tAgDoj1XPSAH2v5w+u7u+v/HdOrU8Vhe7PFaDK2a6Q6SEAaE0T1E+mW37aOtAK8/M2NwBthaAJgJ5bgHqP4hze8lOf5j4MoEDQKYNPrUMA6jtZFU+CwsSouVLVnLhsDzPAASgrgN65U5R//b7QgcrogU3idQh6QRAU8/OTT+Kvr/Vx176wz5z9ZqvNXAiquv5mpgCUIFC4MfkAgN5nBKADCeptVE95oZ9nKkq2+tsf+cwCdDN5Bj/BkAgJigFq1sHqmKB4Vxvmp68DrTxA19kBqAtBkzm8XkK68AC1z2sBdG34uXUTm32+mByfBwEUdzEih6/tkeNw6Yf+gl6H/OQF0IaaHpp3pfbCO/kkXi33XMBdPEFxyTUC6Ce/jnRuths6ftr9DgFENUHf6gx+Dn5S4ErsS9JiAVBbDpJ4HlSMqvdVnde/hd2WumEM0F1tTu9FV+p+sqcrhytJuBgU8dOuwtufVgcBFAhK5vA2ANVToFsKoO8/GH7mBKBPQNBDHRort4VQ7BmXl0Q5PFQce4Ca+jmXwNf6kOodH4B++RbdBV/iVs7okSWo6tAaoNfBdhObwdupLBeCGoAqIYBemlM0A4K+nS2Dz4v8RgEUEvg+28cClA5BzfanGKB2u/nEGfyUAN2ZaRwLUHO0MpTLIoI+BJsyMDGDMiYVgOqT7LL52ZfDuwBUATQ4ZckT9AMKQPdDA9B5NBagq3aB8zbI4S0/3T6YvY8/r+wJAyu0CC8AjR6FSTxshPUIjQJQH4LW+uCvWyCoPSDLbq+9xATVAJ0pg88l6GCAeoKai+6ns8N9kyeepwGq31ifoOffwYSgHAHqP0YF354eoM55GKFBEh+WL51fY4KODkBdCJrI4Q1A4SSR4NVRCHr1frvdZGbw82gcQBX5Wqc8wM5US1CYtfZVNFD/oZIuz09eAG1S+O/cg+fiKfyTI+ijB6jfSocDUJftw5r9BZzxCSPaB6Ct+2b1LdkzBaALAHQQPicGqEF3HQLUEHQ9dQY/KUB3cFu7AegWOw8RFCXxrr/BP85dF4SfAkBH8BOHoEQOjzP4bQqgDT/3LALQ8QCN+5euz/M5vOenA6ief0cToLswgy8OUHyEXQPTYoeJeNmV+AcNwqpCCA0CUFQ1qq/9RXuUL+2JBa7eEhN0vgx+doAOxGeGIb4jpp5nCXqlZ5/Q65vYjjdAA4JG3sMEfcD1HH7V/bzGBIUMfsBVRKSn4b9kDo8z+G308oigDqDusqsjAWhUCRp0ri1sZjOZ4tpNVwNBdf2HOv/2yvOTF0BVGRPEoM9nZygaLQZQl8QbgCKCBjOgtQ9BYbfXPjjtPdzsU/t7gOYqAtWaFaDD8TkHQIP9H0+wx2W7X++nzuAnGRI4BK30uGzh8wkHoTaJt+tIDphWHqDr/UiAAkP8ds7AXBOAwj7wBEA1PzfQxYvyczxAW14xBLU3QK3tOrABqI4/76+CCdBV8MmLA1TVMY29ljPDIPxoCEA/qWlkQ1CUV8FEvjvUwv6h7lJ7FIC2dvoEBJ0tAM0kaBZA9TgePmCGGeJH4EvqeSRA7Waf9TqsiOQH0J3evl6vCX4iguIkHpUstbX2AegqUq+v4b9ECBoGoNGF1Q6gH1wAWg9egp9JIwFKOMSUyZlbExE/LUDvAaARPzkBFBG00LXG8V87MOrjVHEdsw1Aa6jkcbGq6lN7lMET2yRrdzvM2/kC0BkBWtdBCj2RIcMBCuV3MUDr/eQZ/NQANQSt6UPkLEIhia9hn5jH5/6tXSiz/EwDtA+jOAQlAUoGoJag+oANCECL8zMfoIkCP71L+R5OVgSAumsCzFE195C/+wqmiJ8cAGoRmnkY6PwA3e7hQGqPUB+AeoB+UnMorsjTnKRY7Yir2QxB384YgM4J0LwRM8gQ9HovySfa6YOVJyiqVJ88g59mSIQhqC5mo+/dxAR1SbzBZ/PF/NYW0+i5uTUKQOMP289Rvy03yuGDDP6eBuhmawNQx8+vBKANHs1tTWt3cbZ+tIYDIPwtX34SlRlAxyrDIPyoD6AOjKqvuEImBNDalpLXukBMH30VXL5ZUfMtcKZRYYAGvx4O0BEDZghBcwCKy0dcHFDXk2fwkwNUE4g6V8HIr0YCQR0+VQ751i4+aoSugwyeft80QlMhqM/gG1C+j/kZA9R/ZRXj5yQANdZrgF4BQO3F2XYvNuxfdgBFi1AC0NQjLQDolU7igaCA0CiDN1cAXUEIigJQ7eJ2BzYEnTOD7+NWOLhKAxS/3kvyie7oUCiERn+x0nWWI+1LagaAVnpaPGVemMQbfD6sYRJujwmqj0W97wKoe3uSoPo/KYBCANoGqCGoXULyhwceNUDd/igzhiN+mlYAgF7F/BSAJh+BXBIfEjRYQjJ/qLyrCeoDUPBwu//WsOQ3ZwDaw60oyZsVoAMImglQF4Kivc3TZ/ATDYk4BNV3FPYS1MY+D8BPfYr0rb0Fft0fgOL3p4Iu/V9XCuosdUtI9fskQDdv91z4OQKgxDk75hfa+SbgtIcOwnWrFqGwCa7GDuUD0OhepPI7kbR8CLp3JSRuM50PQHX6dQ/LeNExtyQ8DEHnDED7AGr+JncBYsyIyXu9NED90aEGoD4AVYN7tH0pTQ9QdVIcTOvQFuIkHvCppztv7YXAuneBhgWgYEC7Rf0s6NqHoFEAmgboBq71+ioA6o23AHXO3hp+Vk8rQCjcMxt48ysB6Ei9e5d+ZFTXP//8s0rO375tfPfGS2fwP/+sbnlValz8oZHu4m/15OaN1mp1Q6nWf26fPIsS72yswn9HKP3U+OmHmtL1etHzdDc2T1jd6Ps7aR/n2jersHX6CHTzAcg/rnV/225/fHz8EWT5qfoWRmjzE+2MIZ+13aTwUANU70Awf6aXkL75RvHz/QfbhZGqSv2yAehbzU+G3u5X6AncENr38J+fTYKo1zH0czRCrz5ofhbrascXgUJMoFfn9igGvY4DUFMGYZJ4s4ejK5jTX2hzBqBdgV8rAIo82BODZkccPSFo+Hov9PNgodQv+6LtJO1ZrUz7Epo+AtWXSNBNYISTeIg/11s4hF/NwG1h9RHqEgcGoMaIOPDS/9VnASqCGkPtQXYKoO0A1IWgcCMNgwB0TAQaNQgy3oSg8H+qFYCf9ikwp7JKPb10BBqwFJ0rUhigZn39agvFTHUSoDsL0D18d/UlwwUB2h68sQe7CboYQP0TbaUJBVBiWSDTvoQmGhJRDp9sBBBeiVdb2xA/r0w/bPrY2gJ08GeNOqPP4WET7JPP4BU/7686AcqFnwcDNDDeT4LCrrCgvgvcFd+UyBOgL79+n0nQDIPwoyEANYtz+jT0tQeo4qcH6MruZYBDf7dX8TcVIdUa2Q7NUQdA4z9tebCT/flDprusO3w5AqArt+ziy+/cgWSz8XMWgOL1W9JQOw2qb5B/9CWIH2wlt5mfywpAwYxw8cN0wq0+xK1aAT/hLg84tpraJgoErWGPyMTuHqMDARo1gSXopwRAd+1AnidAX545HCZiBAC9ev8eIksqAF2FAFXnraWBYVUMoESPb3uwg6AjRkwnjTsA+qQ5if4EhaTuBdovmG0framGREjQ9CcHYYJC+KmXfz+YQwQtQzMDULADG2I6oTkGU7e3zuD1XqOrRB+2AHX8nM7bo3QwQIPfhADFw9MDNDkWWAGUw3mgTrpCyRC09qc5xAEoENTVivVJJaS57sxUYhvKIIB2pPFjhkz6tdrTCZERwZ+0ATpfADo3QFP08QfRen5agN67ZH4EQCN2qP+aYzBVCLraaYDWEIB+uoIr0yIZgF4agK4SXwKLaVQLEVXwIDcJ2gJoqgNzBehHNotIT7bEUxH0vSMoZPAhP1VMiU4b6JbqeHN4HItsdLLHkx5MEHTUiEn2P2I6IbIh3qfonmn+MYV5tCYbElHY2dMYlqAPBp/wpWwBahk6hp9PdAiqAbpz/NzDwZf0LFRD0G++Mfwsjs8DAdq2Hl9RFcY3xwXQ59z98BkG4UfDAGoJeo8IigJQNCTgD4fyswhA6S5Pe5Am6EiAEi9Gj79ur8SR54wB6CwAHUJQVw2K+IkBeu/62CHLeS4EhRx+pwGK+UlO43iAMsDnwQCNf4MAGk+w9Y6F0gCNyphK38qJZUNQRFAPUNzLVu7AIMLZETqelgAoBS3qLxMeJAk6btQQRQmJAZgJ0EmsozXdkIgT9+QyBkh3LoNPd4TaFPxsh6A+h9dLSOpoari5wgYHkX8DgE7gmQM1roXMRizS83QAenQALX0vfKiGoKon36tLefRmWcfPaDAAQAfyc3aAEnFfotOnPEggePywCRGajF96vBLm8HMGoHMBdBBB3eVl9/YEtbquDwcoHYJagGp+3pob601taOxhVUuvDkThgM+DAJp0PMnPIwMok/NArQxAQ4KaWaJgKPgDg7pkm252gLYQmoRWypT2ADpo4HiGpvO/gQCF8T8nP6ccEq3vseCbpP33bjbdbB/0QgA9dDVPN4aupdfr8HDnyC0EoKjAJDS9Aej5efpEqYV1EECJ36QBmpgQQ6YwmgPNVoZB+NFQgD7Z01hUEn9l7qMEgAbdEZ93kZYbMQsANERoGlppU1axJjCn83VyANqm+3EAtJegNXxnu8tP692N3Qrjv6MPXc5bOYLqEFTzMwxA4Qm4/6jdnnz4eQBAO3eCEfwUgBKfMhOgkMS/hyl2kp/myoth/FwGoBihyRHX5cFpAepeMPnrPq+gHH7WBH7aIUGY2vG9pjdd6R5X2wNUzHlZLhIdPxkdGQLLSABQx8+wiDxQQ9DrIwfoU7oHAkCpEm32AL074PyQDIPwo8EAXbkQ1BBUpVjRCb62LGQwP5cCqENoR9S3mCn9GgrQdlXz1JtiZgVoSND4j1cml/HdyR84aH84KUBv1Ytu9uqUPKoIEn15VtUbNvw8BKD0byxAySexBuiXbzNX3hcGKCKoYmeCn7p7D+TncgBtF6RHOiaAtktBjwGg9PCjC2pWZmNbjb+NWye2jv2wJEENQG+JADTWVwLQ1K/Q/pjWkzqbQADaBVBH0HsgaLTVDY3l4fxcEqBdX7pPRwvQefk5O0A9QYO2cZNBwV6geQGqcnjFz7WdAe3YJVfx4eeiAKWmYbApxVP4EZfJLQVQR1C9NPr+KjproR0LJRQ2HB9qHSVACe9ObMmkXkntC4s7Bs7s0V/GAD2knCx8JZPDbzab2/U6XkIi9BUAtEN+g2FLzAGavX9zWYDuMEHD0xKH8jMOAvlQ66gAOmBb3USWzA/QFkHDtSX0h/MB1OTwtwP5+cSIn3MMofQhP7wByvRAZSMoUapNEh9UyxOLwYmREicOfKglACUtmdYrQwia5GcM0EM+bCIEvbUA7Tkm7Lg6S7Y6Pn1nTbQAtA+gQFBT32wBShXTDMOnAJTWWIBOvzVmEYAGBA1LLoM/mxGgO12/NJSfR9ZZsiUA7TYIP8oEqJ7Xv7+K+dkHT4NPwpjBZs+tIxsTiQWZyS2Z2Cv9BE3zMwLogfvBWgBVOfzaAbT76UfWWSZUaxNCYErxOdADlGEQfpQLUE1QdODSIHymC4j4dMQjGxN9Nc1TWbIMQF03QlVN7T+dEKB0Dr9frx/wRd1JHVlnmVJ+G7IAVCkboObMT7sVeQA/u+ov+XTEIxsTPSXNk1kytVf6CEo/xB2JHLqH26FyeMdPAWhSXQ0gAB0E0B3sUjaXxvXhs+PMjCcBKK0hplAbI2ewZCmAhitGZL9aTQlQKgRdA0AH3DNzbJ1lQnU5vzRAv3yLpj0/sjpQ+Sk4GFETdMClcf3jmk9HPLYxMe8hIs6Syb0ygKDJ8HNOOzRAB/Lz6DrLQmIF0Dtui0i4y+kddkNLlzqNGWz23Dq2MdG5HDqdJQsC1BI0yc95KwLqev0AAO1/7rF1loVUEKDRAjzHVfgWQSfgJ6PWP7oxEQJgpsN9Z/BKD0HpaaHV9Pe/RG+jzrRTAB10z+HRdZZlVDIC/dgGKJ9rjY1wlxtya/GAvJJP6x/dmIgXXeaxZFGAmmnOVD+asyJgpXYqa34KQEerJEDbIWjmtviRnzIHoJ19fxQ/GbX+8Y2JcNFlJktm8EoPQWmsamPms0O9gwLoMH4eYWdZRKzmQHM18lNmAjSLoAOGNZ/WP74xEQB0LktmAWheP3LLR7MBFN5BXS43jJ9H2FkWkQC0B6B5IeiQsIhP6x/fmMAAmM2SObxi65Byu9FcJVWW0OkzNGIdX2dZRKUBepBGfso8gOYQdFBayaf1j3BMIADMZslMXhnOUPThZgKoewcB6IFiA9Dns7Oz744coMNGNZ/WP8IxQR1FPLUlM3plCESD6s95Sqr8Owzm5zF2liXEAKDPCpzPehEp83D6kZ8yE6CDCTpwVPNp/SMcEw6gM1oyr1f6EBpWz88C0FFfP0fYWZZQeYDeKW7++r0G6G9+4AnQQQQd2i35tP4xjgkTQc1pyfxeSRM03nw0R0nVuPD9GDvLAioO0Gdd/fn51dlv//LlW351oFpT7D9Cxgw2e24d45gYHUENt2QJryRrP2c/fXvs/tBj7CwLqDhA7/TU58czyOOZ7YW3GnZ+yFBjBps9t45xTMDGnVktWcQrRB5PxYazAHTU846xsyyg0gBtcvfvXuwu+M+v2G3lBA2Y9h/eLfm0/lGOialP2GhpKa9ECKX7EJ8WOsrOMr9KA/TLt2re0yTvbAHas5k5b1qJT+sf5ZiYm58LegURNNWF+LTQUXaW+cUDoM+wAM8XoOmrwfLn5Pm0/lGOia8IoA6h6U7Ep4WOsrPMr9IAhRT+I6y/594RP/JTTgTQUQiFhrMAABLpSURBVPR84tT6MiYoLeqVVU8vOlG39IiTKeUXkfTyuyLnx9xC0JGfcgxAqcN8xy5njnnSLJIxQWlhr3T3o5N1S6c4mVIaoFBB35BTnc3Esw5Uqz3hPzaT5NP6MiYocfKKuIUUJ1NKAxRK6P/pv/Q/MvdyjvyUowAaHWRzwEQcn9aXMUGJk1fELaQ4mVIaoLoSVE993mWfyzTyU44DKNqGfdgyBp/WlzFBiZNXxC2kOJlSHqDjNfJTHgDQA4NPMOawp08oGROUOHlF3EKKkykC0KEA7bzdNEN8Wl/GBCVOXhG3kOJkigA0C6CD37LDmAleYxrJmKDEySviFlKcTBGADgboROLT+jImKHH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LlWAD69z/9mwB0YsmYoMTJK+IWUpxMORaA/vRaADq1ZExQ4uQVcQspTqYcCUB/ei0AnVwyJihx8oq4hRQnU44CoH/742sB6PSSMUGJk1fELaQ4mXIMAP1rQ89fBKCTS8YEJU5eEbeQ4mTKUQD0D//5IgCdXjImKHHyiriFFCdTjgGgShig/2w08qXevUs/EolEIlYSgIpEItFITQ5Qq5FxtqTwRpKVUeLkFXELKU6mHGMKLwCdRjImKHHyiriFFCdT+AL0l9da/yEAnUsyJihx8oq4hRQnUwSgAlAO4mMKJ6+IW0hxMoUvQGOcCkCnlowJSpy8Im4hxckUAagAlIP4mMLJK+IWUpxMEYAKQDmIjymcvCJuIcXJFAGoAJSD+JjCySviFlKcTBGACkA5iI8pnLwibiHFyZRjASilkZ9SAGokY4IS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UA7iYwonr4hbSHEyRQAqAOUgPqZw8oq4hRQnUwSgAlAO4mMKJ6+IW0hxMkUAKgDlID6mcPKKuIUUJ1MEoAJQDuJjCieviFtIcTJFACoA5SA+pnDyiriFFCdTBKAC0P+/vbvrjeMuwzi8LVKFQmIgUo4QKVKhwBFgqVJPUtNUCNlRX/D3/zDsvHrG+ZdOH7K7966v66DYTTp59nH88+zO7pI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AiqgCXJGSdqKtTQljSKgApogZ5SkrVhLU9Io5xzQoi+//PHPAKI4A13J+fHppKIlaSvW0pQ0yjmfgRZvpYCOfE+0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kUARXQBDmjJG3FWpqSRhFQAU2QM0rSVqylKWmUcw7oZr/61akniGQtLbbSZC1Nx1iLgIaylhZbabKWJgF9wqylxVaarKVJQJ8wa2mxlSZraRLQJ8xaWmylyVqaBPQJs5YWW2myliYBfcKspcVWmqyl6WkEFOBMCShAkYACFAkoQJGAAhQJKECRgAIUCShA0YkD+v1nV1dXfzjtDFG+/XS/kN98NXxiOwvffvrbb/oPbGX2Zr+Jqz8NH1vLpN/Ey+UnB1zLaQPa5+LqavzOYPiOmL7itrPwn7+Ni7CVSd+GqRXWMrkbtjKchRx8LScN6P5vwMv+NvrBObgb0vnm6tf/sJ21t+N3ga1M9j9Suh289ZdlZdjE8M8jrOWkAb0bvie+/XS6z/rUvRm/0G+6L7vtLHRnEv06bGUybmJf0JfW8mC1icOv5aQBHXux/1H6p1OOEeM/f+tOJu67r/tL21naL+GPw2OgtjJab8BaJnfDQxrff9Z9Lx1+LacM6NyLt+54rHV/CWxnYX9KPlxEspXJ958tzqqsZTZebOxPOo+wllMGdP4r8Ha+Zkan/4FpOw+6e2LDN4atTLp9dNdL+kRYy2z/zfOyf/DzD0dZS0RA7578V33tbffIje3M+rtjjwL65Ley38ff56dsWMuDfUGnJ7IcYS0CmuduvK5qO6P+kSwBXbsbn8DU/22xlgfjM5e6hQjoU3T36F7Zk99Of0IuoI/cTc8P7+6eWsvsbnhpwZuuoE8loB64WRie12c7s28/7RfiMdC1cS3DYqxlMl9w7+62XPhjoC4dvm//9R+/5rYzens1+81XtjKZn9vYfWAtk8VJ52+/ufCr8PsfEv0PC09em80vWLy3nckqoLYymePQn5pby2gV0COsxSuRkiz7aTtr4/P7bGXyZrxb2p9dWctofIHr0V7N57XwSd4u3/XAdlbGgNrKZNzBndfCr7w97vtJnPbdmMY3TvEWMoPp7XXGldjO0vR2drYyGTcx3Du1lsmbo67F+4EGmb4jrh7eech2Jt4P9D39U8a9eexjR31PXe9ID1AkoABFAgpQJKAARQIKUCSgAEUCClAkoABFAgpQJKAARQIKUCSgAEUCClAkoJyx690nX596Bp4yAeWMTQG91VFOQkA5Y2NAnYhyIgLK+RNQTkRAOX8CyokIKOdPQDkRAeWs/PD5bu+jvw6f9eW82fVePPyynHIkAso5ud2NPv6i+/RxQG+mX3524jl5IgSUM/Lu+XB2eTMm8tFV+Jvd9LmCchQCyhm5Gc8894nsP1gHdJ/XZ9Pvm+7kwyEJKGfkcRjXAZ3z2j0U6hSUIxBQzsjtoytEq4Auq+m6PEchoJyT68UV9/tHAf3u1W5hOhmFAxJQzsq750Mfh7vyAsppCSjnZniu5+71/fsB9cAnxyWgnKPxCUuPHwP1wCfHJaCcj8VlouF5TOur8NfzNXot5TgElDMyP41pLOR7zwMds3k73MOHAxNQzkh3nagrY/cw6OIx0KmrN+PFpRsvh+c4BJRzMl2EH5/JNAb0dnr5+/xaeP3kKASU83KzfLOQ+f/SY2rm+s2a4MAEFKBIQAGKBBSgSEABigQUoEhAAYoEFKBIQAGKBBSgSEABigQUoEhAAYoEFKBIQAGKBBSgSEABigQUoEhAAYoEFKBIQAGKBBSgSEABigQUoEhAAYoEFKBIQAGKBBSgSEABigQUoEhAAYoEFKBIQAGKBBSgSEABigQUoEhAAYoEFKBIQAGKBBSgSEABigSU7f71M2Qd/MBH56kSULYTUFgRULYTUFgRULYTUFgRULYTUFgRULYTUFgRULYTUFgRULYTUFgRULYTUFgRULYTUFgRULYTUFgRULYTUFgRULYTUFgRULYTUFgRULYTUFgRULY7t4DePDvS0X/Cd68+/mLr7+WsCCjbnVlAb3eHDOjy6D9BQC+WgLKdgP7I0X+CgF4sAWU7AW0e/Wb34n//VgG9WALKdqUK/fD5brfrA/Lu+Ud/ve9ysv+f693rd893y/JUDv5wlJv9H/K6/zf9IW92z/o/d47cIY/+ENDvXu3G37m64QJ6sQSU7SoV6hK0m/vzyddjha53v3++DFw1ccNRXlx3/+zy/GEDuu3oc0Cn2/rs0Q0X0IsloGy3j8svtlhUaH9O1uXkpj8V23/yen/Xt/tw36R9TG/n07Uhcb/cYpW47ujD+eE+ac+WiXvvLvy/t/hX4ehTQPe/p/tgONFe3nABvVgCynaFgN6sztJud5/889V4Mto35aY/J50OXgho95/vz/XGg3/9gQO67ehTQFedXN5wAb1YAsp2P/9+8A+f9w97dhnqS3k93cEdU7RIS+1O9ov78UHVnw7oIY4+3JPvffzF/pP51qxuuIBeLAFlu0pAF4G570/nhpZcD/fd585cQkD7e/u76YYtfkFAL5aAst3Pr9BwWfohoPuuDPfZP1RAX98fMqDbjv5wFf52voi0uuECerEElO0qAZ0D2evO0fraXGZA78eGvljfcAG9WALKdj+/QvszzteLA+yz8pfnfUzGFL17/n8+BhoX0PvhytjqhgvoxRJQtitUaLrMfjs/BXS4PD1c4Z6vVdcO3kjccMDhSUcfPqDto08BnX4a9BfMljdcQC+WgLJdoULfvepDMjzh83Z4UmT34fAcy8fPA/3/E3c7PmlzOPr8HKmDHn3xPNDuXw19Xd5wAb1YAsp2lQqN11XGS9av78eMXu9+t9vtlq/l/DCJG65+f/Tn7s/rXgs0Re6wRx9NLz7qc7m44QJ6sQSU7SoVGqLTN2i8V9u/YGcfp9vdbvkA6YdJXP/HffzF7fgyoA8c0B87+uq2Tj8UHm64gF4sAWW7UkDbrlcXlz7wwQ87OswElO0EFFYElO0EFFYElO0EFFYElO0EFFYElO0OWiEB5fwIKNsJKKwIKNsJKKwIKNsJKKwIKNsJKKwIKNsJKKwIKNsJKKwIKECRgAIUCShAkYACFAkoQJGAAhQJKECRgAIUCShAkYACFAkoQJGAAhQJKECRgAIUCShAkYACFAkoQJGAAhQJKECRgAIUCShAkYACFAkoQJGAAhQJKECRgAIUCShAkYACFAkoQJGAAhQJKECRgAIUCShAkYACFAkoQJGAAhQJKECRgAIUCShAkYACFAkoQJGAAhQJKECRgAIUCShAkYACFAkoQJGAAhQJKECRgAIU/RfDJuE0bSIOvwAAAABJRU5ErkJggg=="/>
          <p:cNvSpPr>
            <a:spLocks noChangeAspect="1" noChangeArrowheads="1"/>
          </p:cNvSpPr>
          <p:nvPr/>
        </p:nvSpPr>
        <p:spPr bwMode="auto">
          <a:xfrm>
            <a:off x="215900" y="15875"/>
            <a:ext cx="6400800" cy="640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AR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10" t="33582" r="32511" b="6250"/>
          <a:stretch/>
        </p:blipFill>
        <p:spPr bwMode="auto">
          <a:xfrm>
            <a:off x="215900" y="1052736"/>
            <a:ext cx="5376214" cy="35674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Rectangle 4"/>
          <p:cNvSpPr>
            <a:spLocks noChangeArrowheads="1"/>
          </p:cNvSpPr>
          <p:nvPr/>
        </p:nvSpPr>
        <p:spPr bwMode="auto">
          <a:xfrm>
            <a:off x="4146472" y="4853946"/>
            <a:ext cx="2470228" cy="150810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s-AR" sz="1400" dirty="0">
              <a:solidFill>
                <a:srgbClr val="000000"/>
              </a:solidFill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0.77|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0.80|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</a:t>
            </a:r>
            <a:r>
              <a:rPr lang="es-AR" sz="1400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0.98</a:t>
            </a:r>
            <a:r>
              <a:rPr kumimoji="0" lang="es-AR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endParaRPr kumimoji="0" lang="es-A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3546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74" t="18254" r="39873" b="25450"/>
          <a:stretch/>
        </p:blipFill>
        <p:spPr bwMode="auto">
          <a:xfrm>
            <a:off x="972455" y="1335314"/>
            <a:ext cx="6850743" cy="41180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Elipse"/>
          <p:cNvSpPr/>
          <p:nvPr/>
        </p:nvSpPr>
        <p:spPr>
          <a:xfrm>
            <a:off x="2174210" y="1916832"/>
            <a:ext cx="1872208" cy="22322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96707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547664" y="5229781"/>
            <a:ext cx="2470228" cy="1508105"/>
          </a:xfrm>
          <a:prstGeom prst="rect">
            <a:avLst/>
          </a:prstGeom>
          <a:ln/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CA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0.98|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8" t="18651" r="34184" b="20634"/>
          <a:stretch/>
        </p:blipFill>
        <p:spPr bwMode="auto">
          <a:xfrm>
            <a:off x="1051566" y="620688"/>
            <a:ext cx="6342743" cy="4441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4788024" y="5214874"/>
            <a:ext cx="2470228" cy="1508105"/>
          </a:xfrm>
          <a:prstGeom prst="rect">
            <a:avLst/>
          </a:prstGeom>
          <a:ln>
            <a:noFill/>
          </a:ln>
          <a:ex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s-AR" sz="1400" b="1" dirty="0" smtClean="0">
                <a:solidFill>
                  <a:srgbClr val="000000"/>
                </a:solidFill>
                <a:latin typeface="Lucida Console" pitchFamily="49" charset="0"/>
                <a:cs typeface="Arial" pitchFamily="34" charset="0"/>
              </a:rPr>
              <a:t>CM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AR" sz="1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Lucida Console" pitchFamily="49" charset="0"/>
              <a:cs typeface="Arial" pitchFamily="34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comparison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R|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|:-------------|----:|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0.86|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exp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0.92| </a:t>
            </a: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|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mut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vs </a:t>
            </a:r>
            <a:r>
              <a:rPr kumimoji="0" lang="es-A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strong</a:t>
            </a:r>
            <a:r>
              <a:rPr kumimoji="0" lang="es-A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Lucida Console" pitchFamily="49" charset="0"/>
                <a:cs typeface="Arial" pitchFamily="34" charset="0"/>
              </a:rPr>
              <a:t> | 0.96|</a:t>
            </a:r>
            <a:endParaRPr kumimoji="0" lang="es-A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898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944</TotalTime>
  <Words>1114</Words>
  <Application>Microsoft Office PowerPoint</Application>
  <PresentationFormat>Presentación en pantalla (4:3)</PresentationFormat>
  <Paragraphs>245</Paragraphs>
  <Slides>34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5" baseType="lpstr">
      <vt:lpstr>Tema de Office</vt:lpstr>
      <vt:lpstr>Alineamientos</vt:lpstr>
      <vt:lpstr>BLAST P proteína de referencia</vt:lpstr>
      <vt:lpstr>BLAST P proteína de referencia</vt:lpstr>
      <vt:lpstr>Presentación de PowerPoint</vt:lpstr>
      <vt:lpstr>HOMSTRAD</vt:lpstr>
      <vt:lpstr>análisis estructura</vt:lpstr>
      <vt:lpstr>Presentación de PowerPoint</vt:lpstr>
      <vt:lpstr>Presentación de PowerPoint</vt:lpstr>
      <vt:lpstr>Presentación de PowerPoint</vt:lpstr>
      <vt:lpstr>Src Homology 3(Sh3) – 1lcka</vt:lpstr>
      <vt:lpstr>Presentación de PowerPoint</vt:lpstr>
      <vt:lpstr>Presentación de PowerPoint</vt:lpstr>
      <vt:lpstr>Snake toxins – 1ntx</vt:lpstr>
      <vt:lpstr>Presentación de PowerPoint</vt:lpstr>
      <vt:lpstr>Cystein Proteases (Cys) - 1cqd</vt:lpstr>
      <vt:lpstr>Presentación de PowerPoint</vt:lpstr>
      <vt:lpstr>Presentación de PowerPoint</vt:lpstr>
      <vt:lpstr>Presentación de PowerPoint</vt:lpstr>
      <vt:lpstr>Presentación de PowerPoint</vt:lpstr>
      <vt:lpstr>Serin Proteasas – 1mcta</vt:lpstr>
      <vt:lpstr>Presentación de PowerPoint</vt:lpstr>
      <vt:lpstr>Presentación de PowerPoint</vt:lpstr>
      <vt:lpstr>Presentación de PowerPoint</vt:lpstr>
      <vt:lpstr>Presentación de PowerPoint</vt:lpstr>
      <vt:lpstr>Phospholipase A2 – 1jiaa</vt:lpstr>
      <vt:lpstr>Presentación de PowerPoint</vt:lpstr>
      <vt:lpstr>Presentación de PowerPoint</vt:lpstr>
      <vt:lpstr>Fatty Acids Binding Protein – 1hmt</vt:lpstr>
      <vt:lpstr>Presentación de PowerPoint</vt:lpstr>
      <vt:lpstr>Presentación de PowerPoint</vt:lpstr>
      <vt:lpstr>Globinas – 1a6m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Usuario</cp:lastModifiedBy>
  <cp:revision>52</cp:revision>
  <dcterms:created xsi:type="dcterms:W3CDTF">2016-09-11T22:15:43Z</dcterms:created>
  <dcterms:modified xsi:type="dcterms:W3CDTF">2016-09-15T14:56:38Z</dcterms:modified>
</cp:coreProperties>
</file>

<file path=docProps/thumbnail.jpeg>
</file>